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6" r:id="rId3"/>
    <p:sldId id="259" r:id="rId4"/>
    <p:sldId id="267" r:id="rId5"/>
    <p:sldId id="266" r:id="rId6"/>
    <p:sldId id="268" r:id="rId7"/>
    <p:sldId id="269" r:id="rId8"/>
    <p:sldId id="258" r:id="rId9"/>
    <p:sldId id="261" r:id="rId10"/>
    <p:sldId id="263" r:id="rId11"/>
    <p:sldId id="264" r:id="rId12"/>
    <p:sldId id="270" r:id="rId13"/>
    <p:sldId id="272" r:id="rId14"/>
    <p:sldId id="271" r:id="rId15"/>
    <p:sldId id="273" r:id="rId16"/>
    <p:sldId id="274" r:id="rId17"/>
    <p:sldId id="27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3" autoAdjust="0"/>
  </p:normalViewPr>
  <p:slideViewPr>
    <p:cSldViewPr>
      <p:cViewPr>
        <p:scale>
          <a:sx n="59" d="100"/>
          <a:sy n="59" d="100"/>
        </p:scale>
        <p:origin x="-146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A4A34C-44DD-460A-B6C0-6A677296D0A0}" type="datetimeFigureOut">
              <a:rPr lang="en-US" smtClean="0"/>
              <a:t>12/4/2015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D4C7227-8AAA-47E8-8DF2-919692C56776}" type="slidenum">
              <a:rPr lang="en-US" smtClean="0"/>
              <a:t>‹#›</a:t>
            </a:fld>
            <a:endParaRPr lang="en-US"/>
          </a:p>
        </p:txBody>
      </p:sp>
    </p:spTree>
    <p:extLst>
      <p:ext uri="{BB962C8B-B14F-4D97-AF65-F5344CB8AC3E}">
        <p14:creationId xmlns:p14="http://schemas.microsoft.com/office/powerpoint/2010/main" val="3122973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B1AD2D-89B3-4B8A-9969-754DC82FF803}" type="datetimeFigureOut">
              <a:rPr lang="en-US" smtClean="0"/>
              <a:t>12/4/2015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87D128-2AF3-4114-9734-86ACE5395FD1}" type="slidenum">
              <a:rPr lang="en-US" smtClean="0"/>
              <a:t>‹#›</a:t>
            </a:fld>
            <a:endParaRPr lang="en-US"/>
          </a:p>
        </p:txBody>
      </p:sp>
    </p:spTree>
    <p:extLst>
      <p:ext uri="{BB962C8B-B14F-4D97-AF65-F5344CB8AC3E}">
        <p14:creationId xmlns:p14="http://schemas.microsoft.com/office/powerpoint/2010/main" val="362166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Presentation introduced by Mr. Martin.  Everyone is introduced.</a:t>
            </a:r>
          </a:p>
        </p:txBody>
      </p:sp>
      <p:sp>
        <p:nvSpPr>
          <p:cNvPr id="4" name="Slide Number Placeholder 3"/>
          <p:cNvSpPr>
            <a:spLocks noGrp="1"/>
          </p:cNvSpPr>
          <p:nvPr>
            <p:ph type="sldNum" sz="quarter" idx="10"/>
          </p:nvPr>
        </p:nvSpPr>
        <p:spPr/>
        <p:txBody>
          <a:bodyPr/>
          <a:lstStyle/>
          <a:p>
            <a:fld id="{FE87D128-2AF3-4114-9734-86ACE5395FD1}" type="slidenum">
              <a:rPr lang="en-US" smtClean="0"/>
              <a:t>1</a:t>
            </a:fld>
            <a:endParaRPr lang="en-US"/>
          </a:p>
        </p:txBody>
      </p:sp>
    </p:spTree>
    <p:extLst>
      <p:ext uri="{BB962C8B-B14F-4D97-AF65-F5344CB8AC3E}">
        <p14:creationId xmlns:p14="http://schemas.microsoft.com/office/powerpoint/2010/main" val="112333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Sophia:</a:t>
            </a:r>
            <a:r>
              <a:rPr lang="en-US" baseline="0" dirty="0" smtClean="0"/>
              <a:t>  Reads Point #1</a:t>
            </a:r>
          </a:p>
          <a:p>
            <a:endParaRPr lang="en-US" baseline="0" dirty="0" smtClean="0"/>
          </a:p>
          <a:p>
            <a:r>
              <a:rPr lang="en-US" baseline="0" dirty="0" smtClean="0"/>
              <a:t>Mr. Martin:  Adds, “</a:t>
            </a:r>
            <a:r>
              <a:rPr lang="en-US" dirty="0" smtClean="0"/>
              <a:t>Collaboration</a:t>
            </a:r>
            <a:r>
              <a:rPr lang="en-US" baseline="0" dirty="0" smtClean="0"/>
              <a:t> is often the forgotten element in the writing process of students.  However, it’s real-world life skill.  When adults craft pieces of writing at their work, it often involves the input of co-workers.  It really just makes sense for students to start to develop in school the habit of having others help them sharpen their writing.”</a:t>
            </a:r>
          </a:p>
          <a:p>
            <a:endParaRPr lang="en-US" baseline="0" dirty="0" smtClean="0"/>
          </a:p>
          <a:p>
            <a:r>
              <a:rPr lang="en-US" baseline="0" dirty="0" err="1" smtClean="0"/>
              <a:t>Ashlyn</a:t>
            </a:r>
            <a:r>
              <a:rPr lang="en-US" baseline="0" dirty="0" smtClean="0"/>
              <a:t>:  Reads Point #2</a:t>
            </a:r>
          </a:p>
          <a:p>
            <a:endParaRPr lang="en-US" baseline="0" dirty="0" smtClean="0"/>
          </a:p>
          <a:p>
            <a:r>
              <a:rPr lang="en-US" baseline="0" dirty="0" smtClean="0"/>
              <a:t>Mr. Martin:  Adds, “by ‘nuts and bolts,’ we’re referring to issues like grammar, punctuation, and standard conventions.  A social studies teacher, for example, may not want to take the class time to discuss how to properly incorporate quotations.  They could, instead, give writing center referrals to the students who need it.  Also, teachers often deal with over 100 students daily.  To keep up with the writing of each student is   </a:t>
            </a:r>
          </a:p>
          <a:p>
            <a:r>
              <a:rPr lang="en-US" baseline="0" dirty="0" smtClean="0"/>
              <a:t>impossible.  So, if a teacher knows a kid is struggling, but doesn’t have the time to get to them, they can hand out a writing center referral.”  </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10</a:t>
            </a:fld>
            <a:endParaRPr lang="en-US"/>
          </a:p>
        </p:txBody>
      </p:sp>
    </p:spTree>
    <p:extLst>
      <p:ext uri="{BB962C8B-B14F-4D97-AF65-F5344CB8AC3E}">
        <p14:creationId xmlns:p14="http://schemas.microsoft.com/office/powerpoint/2010/main" val="12577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Sophia:</a:t>
            </a:r>
            <a:r>
              <a:rPr lang="en-US" baseline="0" dirty="0" smtClean="0"/>
              <a:t>  Reads Point #3</a:t>
            </a:r>
            <a:endParaRPr lang="en-US" dirty="0" smtClean="0"/>
          </a:p>
          <a:p>
            <a:endParaRPr lang="en-US" baseline="0" dirty="0" smtClean="0"/>
          </a:p>
          <a:p>
            <a:r>
              <a:rPr lang="en-US" baseline="0" dirty="0" smtClean="0"/>
              <a:t>Mr. Martin:  Adds, “It’s difficult for teachers to challenge each individual student at their own level of skill and knowledge.  At least in writing, this is one way to build in differentiation.  It’s Response-to-Intervention with writing, in a way.  Writers at a lower skill level can receive extra instruction and one-on-one time from a peer tutor to help them improve, and writers at a higher skill level get to practice and pass on their knowledge.  As the saying goes, to really learn something, you must teach it.  This is true for peer tutors.”</a:t>
            </a:r>
          </a:p>
          <a:p>
            <a:endParaRPr lang="en-US" baseline="0" dirty="0" smtClean="0"/>
          </a:p>
          <a:p>
            <a:r>
              <a:rPr lang="en-US" baseline="0" dirty="0" err="1" smtClean="0"/>
              <a:t>Ashlyn</a:t>
            </a:r>
            <a:r>
              <a:rPr lang="en-US" baseline="0" dirty="0" smtClean="0"/>
              <a:t>  Reads Point #4</a:t>
            </a:r>
          </a:p>
          <a:p>
            <a:endParaRPr lang="en-US" baseline="0" dirty="0" smtClean="0"/>
          </a:p>
          <a:p>
            <a:r>
              <a:rPr lang="en-US" baseline="0" dirty="0" smtClean="0"/>
              <a:t>Mr. Martin:  Adds, “At our junior high, we’ve seen the amount of writing that students are assigned increase, in part because teachers are reminded just by the presence of our writing center to try to incorporate writing into their instruction.  In terms of students, we’ve seen our number of </a:t>
            </a:r>
            <a:r>
              <a:rPr lang="en-US" baseline="0" smtClean="0"/>
              <a:t>consultations increase, </a:t>
            </a:r>
            <a:r>
              <a:rPr lang="en-US" baseline="0" dirty="0" smtClean="0"/>
              <a:t>because more and more students are finding out that working with a </a:t>
            </a:r>
            <a:r>
              <a:rPr lang="en-US" baseline="0" dirty="0" err="1" smtClean="0"/>
              <a:t>Writin</a:t>
            </a:r>
            <a:r>
              <a:rPr lang="en-US" baseline="0" dirty="0" smtClean="0"/>
              <a:t>’ Titan coach is helpful.”</a:t>
            </a:r>
            <a:endParaRPr lang="en-US" dirty="0" smtClean="0"/>
          </a:p>
          <a:p>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11</a:t>
            </a:fld>
            <a:endParaRPr lang="en-US"/>
          </a:p>
        </p:txBody>
      </p:sp>
    </p:spTree>
    <p:extLst>
      <p:ext uri="{BB962C8B-B14F-4D97-AF65-F5344CB8AC3E}">
        <p14:creationId xmlns:p14="http://schemas.microsoft.com/office/powerpoint/2010/main" val="396920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 by Mr.</a:t>
            </a:r>
            <a:r>
              <a:rPr lang="en-US" baseline="0" dirty="0" smtClean="0"/>
              <a:t> Martin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12</a:t>
            </a:fld>
            <a:endParaRPr lang="en-US"/>
          </a:p>
        </p:txBody>
      </p:sp>
    </p:spTree>
    <p:extLst>
      <p:ext uri="{BB962C8B-B14F-4D97-AF65-F5344CB8AC3E}">
        <p14:creationId xmlns:p14="http://schemas.microsoft.com/office/powerpoint/2010/main" val="11325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Brett:</a:t>
            </a:r>
            <a:r>
              <a:rPr lang="en-US" baseline="0" dirty="0" smtClean="0"/>
              <a:t>  Reads slide</a:t>
            </a:r>
            <a:endParaRPr lang="en-US" dirty="0" smtClean="0"/>
          </a:p>
          <a:p>
            <a:endParaRPr lang="en-US" dirty="0" smtClean="0"/>
          </a:p>
          <a:p>
            <a:r>
              <a:rPr lang="en-US" dirty="0" smtClean="0"/>
              <a:t>Coaches:</a:t>
            </a:r>
            <a:r>
              <a:rPr lang="en-US" baseline="0" dirty="0" smtClean="0"/>
              <a:t>  5 or 6 students talk about what they’ve learned from (or gained from) tutoring.</a:t>
            </a:r>
            <a:endParaRPr lang="en-US" dirty="0" smtClean="0"/>
          </a:p>
        </p:txBody>
      </p:sp>
      <p:sp>
        <p:nvSpPr>
          <p:cNvPr id="4" name="Slide Number Placeholder 3"/>
          <p:cNvSpPr>
            <a:spLocks noGrp="1"/>
          </p:cNvSpPr>
          <p:nvPr>
            <p:ph type="sldNum" sz="quarter" idx="10"/>
          </p:nvPr>
        </p:nvSpPr>
        <p:spPr/>
        <p:txBody>
          <a:bodyPr/>
          <a:lstStyle/>
          <a:p>
            <a:fld id="{FE87D128-2AF3-4114-9734-86ACE5395FD1}" type="slidenum">
              <a:rPr lang="en-US" smtClean="0"/>
              <a:t>13</a:t>
            </a:fld>
            <a:endParaRPr lang="en-US"/>
          </a:p>
        </p:txBody>
      </p:sp>
    </p:spTree>
    <p:extLst>
      <p:ext uri="{BB962C8B-B14F-4D97-AF65-F5344CB8AC3E}">
        <p14:creationId xmlns:p14="http://schemas.microsoft.com/office/powerpoint/2010/main" val="128685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Martin shows off website.</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14</a:t>
            </a:fld>
            <a:endParaRPr lang="en-US"/>
          </a:p>
        </p:txBody>
      </p:sp>
    </p:spTree>
    <p:extLst>
      <p:ext uri="{BB962C8B-B14F-4D97-AF65-F5344CB8AC3E}">
        <p14:creationId xmlns:p14="http://schemas.microsoft.com/office/powerpoint/2010/main" val="148331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Brett:  “Thanks for listening to our presentation.  Does anyone have questions about the </a:t>
            </a:r>
            <a:r>
              <a:rPr lang="en-US" baseline="0" dirty="0" err="1" smtClean="0"/>
              <a:t>Writin</a:t>
            </a:r>
            <a:r>
              <a:rPr lang="en-US" baseline="0" dirty="0" smtClean="0"/>
              <a:t>’ Titan Program or writing centers in general?”    </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15</a:t>
            </a:fld>
            <a:endParaRPr lang="en-US"/>
          </a:p>
        </p:txBody>
      </p:sp>
    </p:spTree>
    <p:extLst>
      <p:ext uri="{BB962C8B-B14F-4D97-AF65-F5344CB8AC3E}">
        <p14:creationId xmlns:p14="http://schemas.microsoft.com/office/powerpoint/2010/main" val="261812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Martin</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16</a:t>
            </a:fld>
            <a:endParaRPr lang="en-US"/>
          </a:p>
        </p:txBody>
      </p:sp>
    </p:spTree>
    <p:extLst>
      <p:ext uri="{BB962C8B-B14F-4D97-AF65-F5344CB8AC3E}">
        <p14:creationId xmlns:p14="http://schemas.microsoft.com/office/powerpoint/2010/main" val="57138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Martin concludes.</a:t>
            </a:r>
          </a:p>
          <a:p>
            <a:endParaRPr lang="en-US" dirty="0" smtClean="0"/>
          </a:p>
          <a:p>
            <a:r>
              <a:rPr lang="en-US" dirty="0" smtClean="0"/>
              <a:t>Emma:</a:t>
            </a:r>
            <a:r>
              <a:rPr lang="en-US" baseline="0" dirty="0" smtClean="0"/>
              <a:t>  And for coming to our presentation, we have a little gift for each of you.  These are pencils we give out to students who use our service. </a:t>
            </a:r>
          </a:p>
          <a:p>
            <a:endParaRPr lang="en-US" baseline="0" dirty="0" smtClean="0"/>
          </a:p>
          <a:p>
            <a:r>
              <a:rPr lang="en-US" baseline="0" dirty="0" smtClean="0"/>
              <a:t>Everyone:  Pass out pencils</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17</a:t>
            </a:fld>
            <a:endParaRPr lang="en-US"/>
          </a:p>
        </p:txBody>
      </p:sp>
    </p:spTree>
    <p:extLst>
      <p:ext uri="{BB962C8B-B14F-4D97-AF65-F5344CB8AC3E}">
        <p14:creationId xmlns:p14="http://schemas.microsoft.com/office/powerpoint/2010/main" val="6535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Martin</a:t>
            </a:r>
            <a:r>
              <a:rPr lang="en-US" dirty="0" smtClean="0"/>
              <a:t>:  </a:t>
            </a:r>
            <a:r>
              <a:rPr lang="en-US" dirty="0" smtClean="0"/>
              <a:t>Most</a:t>
            </a:r>
            <a:r>
              <a:rPr lang="en-US" baseline="0" dirty="0" smtClean="0"/>
              <a:t> colleges feature a writing center, where students can come to meet with trained tutors.  Several high schools host writing centers, particularly in suburban Chicago.  There are only a handful of junior highs that have a writing center where students serve as the tutors. The </a:t>
            </a:r>
            <a:r>
              <a:rPr lang="en-US" baseline="0" dirty="0" err="1" smtClean="0"/>
              <a:t>Writin</a:t>
            </a:r>
            <a:r>
              <a:rPr lang="en-US" baseline="0" dirty="0" smtClean="0"/>
              <a:t>’ Titan program is the first in a network we’re working to create as part of the Illinois State Writing Project.</a:t>
            </a:r>
          </a:p>
          <a:p>
            <a:endParaRPr lang="en-US" baseline="0" dirty="0" smtClean="0"/>
          </a:p>
        </p:txBody>
      </p:sp>
      <p:sp>
        <p:nvSpPr>
          <p:cNvPr id="4" name="Slide Number Placeholder 3"/>
          <p:cNvSpPr>
            <a:spLocks noGrp="1"/>
          </p:cNvSpPr>
          <p:nvPr>
            <p:ph type="sldNum" sz="quarter" idx="10"/>
          </p:nvPr>
        </p:nvSpPr>
        <p:spPr/>
        <p:txBody>
          <a:bodyPr/>
          <a:lstStyle/>
          <a:p>
            <a:fld id="{FE87D128-2AF3-4114-9734-86ACE5395FD1}" type="slidenum">
              <a:rPr lang="en-US" smtClean="0"/>
              <a:t>2</a:t>
            </a:fld>
            <a:endParaRPr lang="en-US"/>
          </a:p>
        </p:txBody>
      </p:sp>
    </p:spTree>
    <p:extLst>
      <p:ext uri="{BB962C8B-B14F-4D97-AF65-F5344CB8AC3E}">
        <p14:creationId xmlns:p14="http://schemas.microsoft.com/office/powerpoint/2010/main" val="13898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Brett:</a:t>
            </a:r>
            <a:r>
              <a:rPr lang="en-US" baseline="0" dirty="0" smtClean="0"/>
              <a:t>  Reads slide.</a:t>
            </a:r>
            <a:endParaRPr lang="en-US" dirty="0" smtClean="0"/>
          </a:p>
          <a:p>
            <a:endParaRPr lang="en-US" dirty="0" smtClean="0"/>
          </a:p>
          <a:p>
            <a:r>
              <a:rPr lang="en-US" dirty="0" smtClean="0"/>
              <a:t>Allison:  Adds,</a:t>
            </a:r>
            <a:r>
              <a:rPr lang="en-US" baseline="0" dirty="0" smtClean="0"/>
              <a:t> “</a:t>
            </a:r>
            <a:r>
              <a:rPr lang="en-US" dirty="0" smtClean="0"/>
              <a:t>Again,</a:t>
            </a:r>
            <a:r>
              <a:rPr lang="en-US" baseline="0" dirty="0" smtClean="0"/>
              <a:t> this is one of our main principles, to not just help the student with their paper, but to impart good writing practices so that our clients become more skilled writers.  For example, if a client has a bad introduction that needs revising, we don’t just help them rework the intro, we actually teach them about possible introduction strategies they can use in the future.”</a:t>
            </a:r>
          </a:p>
          <a:p>
            <a:endParaRPr lang="en-US" baseline="0" dirty="0"/>
          </a:p>
        </p:txBody>
      </p:sp>
      <p:sp>
        <p:nvSpPr>
          <p:cNvPr id="4" name="Slide Number Placeholder 3"/>
          <p:cNvSpPr>
            <a:spLocks noGrp="1"/>
          </p:cNvSpPr>
          <p:nvPr>
            <p:ph type="sldNum" sz="quarter" idx="10"/>
          </p:nvPr>
        </p:nvSpPr>
        <p:spPr/>
        <p:txBody>
          <a:bodyPr/>
          <a:lstStyle/>
          <a:p>
            <a:fld id="{FE87D128-2AF3-4114-9734-86ACE5395FD1}" type="slidenum">
              <a:rPr lang="en-US" smtClean="0"/>
              <a:t>3</a:t>
            </a:fld>
            <a:endParaRPr lang="en-US"/>
          </a:p>
        </p:txBody>
      </p:sp>
    </p:spTree>
    <p:extLst>
      <p:ext uri="{BB962C8B-B14F-4D97-AF65-F5344CB8AC3E}">
        <p14:creationId xmlns:p14="http://schemas.microsoft.com/office/powerpoint/2010/main" val="20531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Emma:</a:t>
            </a:r>
            <a:r>
              <a:rPr lang="en-US" baseline="0" dirty="0" smtClean="0"/>
              <a:t>  Reads slide</a:t>
            </a:r>
          </a:p>
          <a:p>
            <a:endParaRPr lang="en-US" dirty="0" smtClean="0"/>
          </a:p>
          <a:p>
            <a:r>
              <a:rPr lang="en-US" baseline="0" dirty="0" smtClean="0"/>
              <a:t>Nash:  Also, We’ll be showing you a short commercial we produced this year.  This video was shown to all junior high students in their language arts classes to demonstrate how our writing center works.  </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4</a:t>
            </a:fld>
            <a:endParaRPr lang="en-US"/>
          </a:p>
        </p:txBody>
      </p:sp>
    </p:spTree>
    <p:extLst>
      <p:ext uri="{BB962C8B-B14F-4D97-AF65-F5344CB8AC3E}">
        <p14:creationId xmlns:p14="http://schemas.microsoft.com/office/powerpoint/2010/main" val="8440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Garrett:</a:t>
            </a:r>
            <a:r>
              <a:rPr lang="en-US" baseline="0" dirty="0" smtClean="0"/>
              <a:t> Reads Point #1</a:t>
            </a:r>
          </a:p>
          <a:p>
            <a:endParaRPr lang="en-US" dirty="0" smtClean="0"/>
          </a:p>
          <a:p>
            <a:r>
              <a:rPr lang="en-US" dirty="0" smtClean="0"/>
              <a:t>Garrett:</a:t>
            </a:r>
            <a:r>
              <a:rPr lang="en-US" baseline="0" dirty="0" smtClean="0"/>
              <a:t>  Adds, “Concerning the first bullet point, we actually consult with one another on our work because, as coaches, we know first-hand the value of talking about our writing with others.  </a:t>
            </a:r>
            <a:r>
              <a:rPr lang="en-US" dirty="0" smtClean="0"/>
              <a:t>In addition to proofreading,</a:t>
            </a:r>
            <a:r>
              <a:rPr lang="en-US" baseline="0" dirty="0" smtClean="0"/>
              <a:t> we help classmates come up with topics, brainstorm, research, and outline.  We’ll even help kids with tech-related issues.  We’ll also serve as an audience for classmates preparing a presentation.”</a:t>
            </a:r>
          </a:p>
          <a:p>
            <a:endParaRPr lang="en-US" dirty="0" smtClean="0"/>
          </a:p>
          <a:p>
            <a:r>
              <a:rPr lang="en-US" dirty="0" err="1" smtClean="0"/>
              <a:t>Kameryn</a:t>
            </a:r>
            <a:r>
              <a:rPr lang="en-US" dirty="0" smtClean="0"/>
              <a:t>:  Reads Point #2</a:t>
            </a:r>
          </a:p>
          <a:p>
            <a:endParaRPr lang="en-US" dirty="0" smtClean="0"/>
          </a:p>
          <a:p>
            <a:r>
              <a:rPr lang="en-US" dirty="0" err="1" smtClean="0"/>
              <a:t>Kameryn</a:t>
            </a:r>
            <a:r>
              <a:rPr lang="en-US" dirty="0" smtClean="0"/>
              <a:t>:</a:t>
            </a:r>
            <a:r>
              <a:rPr lang="en-US" baseline="0" dirty="0" smtClean="0"/>
              <a:t>  Adds </a:t>
            </a:r>
            <a:r>
              <a:rPr lang="en-US" dirty="0" smtClean="0"/>
              <a:t>“</a:t>
            </a:r>
            <a:r>
              <a:rPr lang="en-US" i="1" dirty="0" smtClean="0"/>
              <a:t>Non-directive</a:t>
            </a:r>
            <a:r>
              <a:rPr lang="en-US" dirty="0" smtClean="0"/>
              <a:t> means that, as much as possible, we don’t tell our</a:t>
            </a:r>
            <a:r>
              <a:rPr lang="en-US" baseline="0" dirty="0" smtClean="0"/>
              <a:t> classmates what to do.  We try to ask questions that guide them to think about their writing.  For example, instead of saying, ‘Put a period here,’ we might ask, ‘What’s this sentence missing?’  This way, students think through their own writing issues.”  </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5</a:t>
            </a:fld>
            <a:endParaRPr lang="en-US"/>
          </a:p>
        </p:txBody>
      </p:sp>
    </p:spTree>
    <p:extLst>
      <p:ext uri="{BB962C8B-B14F-4D97-AF65-F5344CB8AC3E}">
        <p14:creationId xmlns:p14="http://schemas.microsoft.com/office/powerpoint/2010/main" val="387466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Sami:</a:t>
            </a:r>
            <a:r>
              <a:rPr lang="en-US" baseline="0" dirty="0" smtClean="0"/>
              <a:t>  Reads Point #3</a:t>
            </a:r>
          </a:p>
          <a:p>
            <a:endParaRPr lang="en-US" baseline="0" dirty="0" smtClean="0"/>
          </a:p>
          <a:p>
            <a:r>
              <a:rPr lang="en-US" baseline="0" dirty="0" smtClean="0"/>
              <a:t>Sami: Adds, “I</a:t>
            </a:r>
            <a:r>
              <a:rPr lang="en-US" dirty="0" smtClean="0"/>
              <a:t>t’s really important that teachers get a sense of what their students</a:t>
            </a:r>
            <a:r>
              <a:rPr lang="en-US" baseline="0" dirty="0" smtClean="0"/>
              <a:t> accomplished during a coaching session.  That way, they can see how the session helped their student and whether it was worthwhile.  The teacher will also know where to pick up with the student, or whether to write another pass.  We’re kind of like teachers’ minions.  What a teacher can’t get to, in terms of one-to-one writing help, we can.”</a:t>
            </a:r>
          </a:p>
          <a:p>
            <a:endParaRPr lang="en-US" baseline="0" dirty="0" smtClean="0"/>
          </a:p>
          <a:p>
            <a:r>
              <a:rPr lang="en-US" baseline="0" dirty="0" smtClean="0"/>
              <a:t>Others:  Hand out copies of “session summary.”</a:t>
            </a:r>
          </a:p>
          <a:p>
            <a:endParaRPr lang="en-US" baseline="0" dirty="0" smtClean="0"/>
          </a:p>
          <a:p>
            <a:r>
              <a:rPr lang="en-US" baseline="0" dirty="0" err="1" smtClean="0"/>
              <a:t>Mya</a:t>
            </a:r>
            <a:r>
              <a:rPr lang="en-US" baseline="0" dirty="0" smtClean="0"/>
              <a:t>:  Reads Point #4</a:t>
            </a:r>
          </a:p>
          <a:p>
            <a:endParaRPr lang="en-US" baseline="0" dirty="0" smtClean="0"/>
          </a:p>
          <a:p>
            <a:r>
              <a:rPr lang="en-US" baseline="0" dirty="0" err="1" smtClean="0"/>
              <a:t>Mya</a:t>
            </a:r>
            <a:r>
              <a:rPr lang="en-US" baseline="0" dirty="0" smtClean="0"/>
              <a:t>:  We get reminded over and over by Mr. Martin that as we tutor, we should be teaching, not just correcting.  </a:t>
            </a:r>
          </a:p>
        </p:txBody>
      </p:sp>
      <p:sp>
        <p:nvSpPr>
          <p:cNvPr id="4" name="Slide Number Placeholder 3"/>
          <p:cNvSpPr>
            <a:spLocks noGrp="1"/>
          </p:cNvSpPr>
          <p:nvPr>
            <p:ph type="sldNum" sz="quarter" idx="10"/>
          </p:nvPr>
        </p:nvSpPr>
        <p:spPr/>
        <p:txBody>
          <a:bodyPr/>
          <a:lstStyle/>
          <a:p>
            <a:fld id="{FE87D128-2AF3-4114-9734-86ACE5395FD1}" type="slidenum">
              <a:rPr lang="en-US" smtClean="0"/>
              <a:t>6</a:t>
            </a:fld>
            <a:endParaRPr lang="en-US"/>
          </a:p>
        </p:txBody>
      </p:sp>
    </p:spTree>
    <p:extLst>
      <p:ext uri="{BB962C8B-B14F-4D97-AF65-F5344CB8AC3E}">
        <p14:creationId xmlns:p14="http://schemas.microsoft.com/office/powerpoint/2010/main" val="312268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r>
              <a:rPr lang="en-US" sz="1200" dirty="0" err="1" smtClean="0">
                <a:latin typeface="+mn-lt"/>
                <a:cs typeface="Aharoni" pitchFamily="2" charset="-79"/>
              </a:rPr>
              <a:t>Alonna</a:t>
            </a:r>
            <a:r>
              <a:rPr lang="en-US" sz="1200" dirty="0" smtClean="0">
                <a:latin typeface="+mn-lt"/>
                <a:cs typeface="Aharoni" pitchFamily="2" charset="-79"/>
              </a:rPr>
              <a:t>:</a:t>
            </a:r>
            <a:r>
              <a:rPr lang="en-US" sz="1200" baseline="0" dirty="0" smtClean="0">
                <a:latin typeface="+mn-lt"/>
                <a:cs typeface="Aharoni" pitchFamily="2" charset="-79"/>
              </a:rPr>
              <a:t>  Reads slide</a:t>
            </a:r>
            <a:endParaRPr lang="en-US" sz="1200" dirty="0" smtClean="0">
              <a:latin typeface="+mn-lt"/>
              <a:cs typeface="Aharoni" pitchFamily="2" charset="-79"/>
            </a:endParaRPr>
          </a:p>
          <a:p>
            <a:pPr marL="0" lvl="0" indent="0">
              <a:buFont typeface="Arial" pitchFamily="34" charset="0"/>
              <a:buNone/>
            </a:pPr>
            <a:endParaRPr lang="en-US" sz="1200" dirty="0" smtClean="0">
              <a:latin typeface="+mn-lt"/>
              <a:cs typeface="Aharoni" pitchFamily="2" charset="-79"/>
            </a:endParaRPr>
          </a:p>
          <a:p>
            <a:pPr marL="0" lvl="0" indent="0">
              <a:buFont typeface="Arial" pitchFamily="34" charset="0"/>
              <a:buNone/>
            </a:pPr>
            <a:r>
              <a:rPr lang="en-US" sz="1200" dirty="0" err="1" smtClean="0">
                <a:latin typeface="+mn-lt"/>
                <a:cs typeface="Aharoni" pitchFamily="2" charset="-79"/>
              </a:rPr>
              <a:t>Alonna</a:t>
            </a:r>
            <a:r>
              <a:rPr lang="en-US" sz="1200" dirty="0" smtClean="0">
                <a:latin typeface="+mn-lt"/>
                <a:cs typeface="Aharoni" pitchFamily="2" charset="-79"/>
              </a:rPr>
              <a:t>:</a:t>
            </a:r>
            <a:r>
              <a:rPr lang="en-US" sz="1200" baseline="0" dirty="0" smtClean="0">
                <a:latin typeface="+mn-lt"/>
                <a:cs typeface="Aharoni" pitchFamily="2" charset="-79"/>
              </a:rPr>
              <a:t>  During our first quarter training, we cover lots of topics.  For example, we discuss how to help classmates brainstorm.  We also talk about how to address higher-order concerns like organization and staying on topic before we address lower-order concerns, like grammar and punctuation.  As Mr. Martin tells us, don’t wax the car if the engine won’t even run.  We practice how to be good listeners and how to play “devil’s advocate” without being mean.  We also practice proofreading strategies, like having classmates read their work aloud to find their own errors.</a:t>
            </a:r>
          </a:p>
          <a:p>
            <a:pPr marL="0" lvl="0" indent="0">
              <a:buFont typeface="Arial" pitchFamily="34" charset="0"/>
              <a:buNone/>
            </a:pPr>
            <a:endParaRPr lang="en-US" sz="1200" baseline="0" dirty="0" smtClean="0">
              <a:latin typeface="+mn-lt"/>
              <a:cs typeface="Aharoni" pitchFamily="2" charset="-79"/>
            </a:endParaRPr>
          </a:p>
          <a:p>
            <a:pPr marL="0" lvl="0" indent="0">
              <a:buFont typeface="Arial" pitchFamily="34" charset="0"/>
              <a:buNone/>
            </a:pPr>
            <a:r>
              <a:rPr lang="en-US" sz="1200" baseline="0" dirty="0" smtClean="0">
                <a:latin typeface="+mn-lt"/>
                <a:cs typeface="Aharoni" pitchFamily="2" charset="-79"/>
              </a:rPr>
              <a:t>Hannah:  We also talk about how to handle sticky situations, like when we think a classmate is plagiarizing.   </a:t>
            </a:r>
            <a:r>
              <a:rPr lang="en-US" baseline="0" dirty="0" smtClean="0">
                <a:latin typeface="+mn-lt"/>
              </a:rPr>
              <a:t>On one hand, we don’t want to rat on the student, but on the other hand, students need to know that copy and paste won’t work.  So, we give them tips on avoiding plagiarism, like how to properly cite sources.  Also, we’ve been instructed to tell any copy/</a:t>
            </a:r>
            <a:r>
              <a:rPr lang="en-US" baseline="0" dirty="0" err="1" smtClean="0">
                <a:latin typeface="+mn-lt"/>
              </a:rPr>
              <a:t>pasters</a:t>
            </a:r>
            <a:r>
              <a:rPr lang="en-US" baseline="0" dirty="0" smtClean="0">
                <a:latin typeface="+mn-lt"/>
              </a:rPr>
              <a:t> that we won’t tell on them, but that’s because we won’t have too.  The teacher will easily spot it.</a:t>
            </a:r>
          </a:p>
          <a:p>
            <a:pPr marL="0" lvl="0" indent="0">
              <a:buFont typeface="Arial" pitchFamily="34" charset="0"/>
              <a:buNone/>
            </a:pPr>
            <a:endParaRPr lang="en-US" baseline="0" dirty="0" smtClean="0">
              <a:latin typeface="+mn-lt"/>
            </a:endParaRPr>
          </a:p>
          <a:p>
            <a:pPr marL="0" lvl="0" indent="0">
              <a:buFont typeface="Arial" pitchFamily="34" charset="0"/>
              <a:buNone/>
            </a:pPr>
            <a:r>
              <a:rPr lang="en-US" baseline="0" dirty="0" err="1" smtClean="0">
                <a:latin typeface="+mn-lt"/>
              </a:rPr>
              <a:t>Ashlyn</a:t>
            </a:r>
            <a:r>
              <a:rPr lang="en-US" baseline="0" dirty="0" smtClean="0">
                <a:latin typeface="+mn-lt"/>
              </a:rPr>
              <a:t>:  During training, we create a coach’s binder.  In it, there are, for example, different introduction and conclusion strategies, a list of transitions, sample outlining sheet, and basic coaching procedures.  We keep our binders on hand while coaching in case we need them.  We’ll pass it around so you can take a look.</a:t>
            </a:r>
          </a:p>
          <a:p>
            <a:pPr marL="0" lvl="0" indent="0">
              <a:buFont typeface="Arial" pitchFamily="34" charset="0"/>
              <a:buNone/>
            </a:pPr>
            <a:endParaRPr lang="en-US" baseline="0" dirty="0" smtClean="0">
              <a:latin typeface="+mn-lt"/>
            </a:endParaRPr>
          </a:p>
          <a:p>
            <a:pPr marL="0" lvl="0" indent="0">
              <a:buFont typeface="Arial" pitchFamily="34" charset="0"/>
              <a:buNone/>
            </a:pPr>
            <a:r>
              <a:rPr lang="en-US" baseline="0" dirty="0" smtClean="0">
                <a:latin typeface="+mn-lt"/>
              </a:rPr>
              <a:t>Coaches:  Anything else we’ve learned from training?</a:t>
            </a:r>
            <a:endParaRPr lang="en-US" dirty="0">
              <a:latin typeface="+mn-lt"/>
            </a:endParaRPr>
          </a:p>
        </p:txBody>
      </p:sp>
      <p:sp>
        <p:nvSpPr>
          <p:cNvPr id="4" name="Slide Number Placeholder 3"/>
          <p:cNvSpPr>
            <a:spLocks noGrp="1"/>
          </p:cNvSpPr>
          <p:nvPr>
            <p:ph type="sldNum" sz="quarter" idx="10"/>
          </p:nvPr>
        </p:nvSpPr>
        <p:spPr/>
        <p:txBody>
          <a:bodyPr/>
          <a:lstStyle/>
          <a:p>
            <a:fld id="{FE87D128-2AF3-4114-9734-86ACE5395FD1}" type="slidenum">
              <a:rPr lang="en-US" smtClean="0"/>
              <a:t>7</a:t>
            </a:fld>
            <a:endParaRPr lang="en-US"/>
          </a:p>
        </p:txBody>
      </p:sp>
    </p:spTree>
    <p:extLst>
      <p:ext uri="{BB962C8B-B14F-4D97-AF65-F5344CB8AC3E}">
        <p14:creationId xmlns:p14="http://schemas.microsoft.com/office/powerpoint/2010/main" val="63154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Martin</a:t>
            </a:r>
            <a:r>
              <a:rPr lang="en-US" dirty="0" smtClean="0"/>
              <a:t>:  The</a:t>
            </a:r>
            <a:r>
              <a:rPr lang="en-US" baseline="0" dirty="0" smtClean="0"/>
              <a:t> key phrase here that relates to student-led writing centers is “guidance and support from peers.”  So, the standards encourage that students work with one another during the writing process.  This is a smart practice in general, for any writer.  Even professional writers have editors.  </a:t>
            </a:r>
          </a:p>
          <a:p>
            <a:endParaRPr lang="en-US" baseline="0" dirty="0" smtClean="0"/>
          </a:p>
          <a:p>
            <a:r>
              <a:rPr lang="en-US" baseline="0" dirty="0" smtClean="0"/>
              <a:t>Teachers often incorporate this standard into their classrooms through the use of a “peer edit” activity.  This can be problematic, because students really need training to be an effective peer editor.  Often, a peer edit leads to unhelpful comments, such as “good job.”  In the context of a student-led writing center, you have students trained to help their classmates “plan, revise, edit, rewrite, try a new approach, and focus on audience and purpose.”</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8</a:t>
            </a:fld>
            <a:endParaRPr lang="en-US"/>
          </a:p>
        </p:txBody>
      </p:sp>
    </p:spTree>
    <p:extLst>
      <p:ext uri="{BB962C8B-B14F-4D97-AF65-F5344CB8AC3E}">
        <p14:creationId xmlns:p14="http://schemas.microsoft.com/office/powerpoint/2010/main" val="287945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a:t>
            </a:r>
            <a:r>
              <a:rPr lang="en-US" baseline="0" dirty="0" smtClean="0"/>
              <a:t> Martin</a:t>
            </a:r>
            <a:r>
              <a:rPr lang="en-US" dirty="0" smtClean="0"/>
              <a:t>:  For example, let’s look at ELA Appendix C</a:t>
            </a:r>
            <a:r>
              <a:rPr lang="en-US" baseline="0" dirty="0" smtClean="0"/>
              <a:t> [click on link].  What you see here is an model 7</a:t>
            </a:r>
            <a:r>
              <a:rPr lang="en-US" baseline="30000" dirty="0" smtClean="0"/>
              <a:t>th</a:t>
            </a:r>
            <a:r>
              <a:rPr lang="en-US" baseline="0" dirty="0" smtClean="0"/>
              <a:t> grade science essay.  This is a complex piece of writing that, honestly, many high </a:t>
            </a:r>
            <a:r>
              <a:rPr lang="en-US" baseline="0" dirty="0" err="1" smtClean="0"/>
              <a:t>schoolers</a:t>
            </a:r>
            <a:r>
              <a:rPr lang="en-US" baseline="0" dirty="0" smtClean="0"/>
              <a:t> may not be able to pull off.  This paper incorporates 14 sources and multiple illustrations.  This would require extensive research, knowledge of correct citation, and multiple drafts to accomplish.  Few science teachers would want to devote the class time necessary to discuss how to put together such an elaborate piece of writing; they’ve got other things to teach.  This is where a student-led writing center can come in handy.  It can serve as a resource for students who need extra guidance, and it takes some of the work off non-English teachers’ plates.  With a writing center, this type of essay becomes more feasible.    </a:t>
            </a:r>
            <a:endParaRPr lang="en-US" dirty="0"/>
          </a:p>
        </p:txBody>
      </p:sp>
      <p:sp>
        <p:nvSpPr>
          <p:cNvPr id="4" name="Slide Number Placeholder 3"/>
          <p:cNvSpPr>
            <a:spLocks noGrp="1"/>
          </p:cNvSpPr>
          <p:nvPr>
            <p:ph type="sldNum" sz="quarter" idx="10"/>
          </p:nvPr>
        </p:nvSpPr>
        <p:spPr/>
        <p:txBody>
          <a:bodyPr/>
          <a:lstStyle/>
          <a:p>
            <a:fld id="{FE87D128-2AF3-4114-9734-86ACE5395FD1}" type="slidenum">
              <a:rPr lang="en-US" smtClean="0"/>
              <a:t>9</a:t>
            </a:fld>
            <a:endParaRPr lang="en-US"/>
          </a:p>
        </p:txBody>
      </p:sp>
    </p:spTree>
    <p:extLst>
      <p:ext uri="{BB962C8B-B14F-4D97-AF65-F5344CB8AC3E}">
        <p14:creationId xmlns:p14="http://schemas.microsoft.com/office/powerpoint/2010/main" val="66660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9D0089C-CA10-4E87-AC06-AE6354BF3AE4}" type="datetimeFigureOut">
              <a:rPr lang="en-US" smtClean="0"/>
              <a:t>12/4/2015</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62DEFA8-CE75-4299-8499-DC472D8393F3}"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9D0089C-CA10-4E87-AC06-AE6354BF3AE4}" type="datetimeFigureOut">
              <a:rPr lang="en-US" smtClean="0"/>
              <a:t>12/4/2015</a:t>
            </a:fld>
            <a:endParaRPr lang="en-US"/>
          </a:p>
        </p:txBody>
      </p:sp>
      <p:sp>
        <p:nvSpPr>
          <p:cNvPr id="14" name="Slide Number Placeholder 13"/>
          <p:cNvSpPr>
            <a:spLocks noGrp="1"/>
          </p:cNvSpPr>
          <p:nvPr>
            <p:ph type="sldNum" sz="quarter" idx="11"/>
          </p:nvPr>
        </p:nvSpPr>
        <p:spPr/>
        <p:txBody>
          <a:bodyPr/>
          <a:lstStyle/>
          <a:p>
            <a:fld id="{E62DEFA8-CE75-4299-8499-DC472D8393F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9D0089C-CA10-4E87-AC06-AE6354BF3AE4}" type="datetimeFigureOut">
              <a:rPr lang="en-US" smtClean="0"/>
              <a:t>12/4/2015</a:t>
            </a:fld>
            <a:endParaRPr lang="en-US"/>
          </a:p>
        </p:txBody>
      </p:sp>
      <p:sp>
        <p:nvSpPr>
          <p:cNvPr id="14" name="Slide Number Placeholder 13"/>
          <p:cNvSpPr>
            <a:spLocks noGrp="1"/>
          </p:cNvSpPr>
          <p:nvPr>
            <p:ph type="sldNum" sz="quarter" idx="11"/>
          </p:nvPr>
        </p:nvSpPr>
        <p:spPr/>
        <p:txBody>
          <a:bodyPr/>
          <a:lstStyle/>
          <a:p>
            <a:fld id="{E62DEFA8-CE75-4299-8499-DC472D8393F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39D0089C-CA10-4E87-AC06-AE6354BF3AE4}" type="datetimeFigureOut">
              <a:rPr lang="en-US" smtClean="0"/>
              <a:t>12/4/2015</a:t>
            </a:fld>
            <a:endParaRPr lang="en-US"/>
          </a:p>
        </p:txBody>
      </p:sp>
      <p:sp>
        <p:nvSpPr>
          <p:cNvPr id="11" name="Slide Number Placeholder 10"/>
          <p:cNvSpPr>
            <a:spLocks noGrp="1"/>
          </p:cNvSpPr>
          <p:nvPr>
            <p:ph type="sldNum" sz="quarter" idx="11"/>
          </p:nvPr>
        </p:nvSpPr>
        <p:spPr/>
        <p:txBody>
          <a:bodyPr/>
          <a:lstStyle/>
          <a:p>
            <a:fld id="{E62DEFA8-CE75-4299-8499-DC472D8393F3}"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9D0089C-CA10-4E87-AC06-AE6354BF3AE4}" type="datetimeFigureOut">
              <a:rPr lang="en-US" smtClean="0"/>
              <a:t>12/4/2015</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E62DEFA8-CE75-4299-8499-DC472D8393F3}"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39D0089C-CA10-4E87-AC06-AE6354BF3AE4}" type="datetimeFigureOut">
              <a:rPr lang="en-US" smtClean="0"/>
              <a:t>12/4/2015</a:t>
            </a:fld>
            <a:endParaRPr lang="en-US"/>
          </a:p>
        </p:txBody>
      </p:sp>
      <p:sp>
        <p:nvSpPr>
          <p:cNvPr id="13" name="Slide Number Placeholder 12"/>
          <p:cNvSpPr>
            <a:spLocks noGrp="1"/>
          </p:cNvSpPr>
          <p:nvPr>
            <p:ph type="sldNum" sz="quarter" idx="11"/>
          </p:nvPr>
        </p:nvSpPr>
        <p:spPr/>
        <p:txBody>
          <a:bodyPr/>
          <a:lstStyle/>
          <a:p>
            <a:fld id="{E62DEFA8-CE75-4299-8499-DC472D8393F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9D0089C-CA10-4E87-AC06-AE6354BF3AE4}" type="datetimeFigureOut">
              <a:rPr lang="en-US" smtClean="0"/>
              <a:t>12/4/2015</a:t>
            </a:fld>
            <a:endParaRPr lang="en-US"/>
          </a:p>
        </p:txBody>
      </p:sp>
      <p:sp>
        <p:nvSpPr>
          <p:cNvPr id="14" name="Slide Number Placeholder 13"/>
          <p:cNvSpPr>
            <a:spLocks noGrp="1"/>
          </p:cNvSpPr>
          <p:nvPr>
            <p:ph type="sldNum" sz="quarter" idx="11"/>
          </p:nvPr>
        </p:nvSpPr>
        <p:spPr/>
        <p:txBody>
          <a:bodyPr/>
          <a:lstStyle/>
          <a:p>
            <a:fld id="{E62DEFA8-CE75-4299-8499-DC472D8393F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39D0089C-CA10-4E87-AC06-AE6354BF3AE4}" type="datetimeFigureOut">
              <a:rPr lang="en-US" smtClean="0"/>
              <a:t>12/4/2015</a:t>
            </a:fld>
            <a:endParaRPr lang="en-US"/>
          </a:p>
        </p:txBody>
      </p:sp>
      <p:sp>
        <p:nvSpPr>
          <p:cNvPr id="10" name="Slide Number Placeholder 9"/>
          <p:cNvSpPr>
            <a:spLocks noGrp="1"/>
          </p:cNvSpPr>
          <p:nvPr>
            <p:ph type="sldNum" sz="quarter" idx="11"/>
          </p:nvPr>
        </p:nvSpPr>
        <p:spPr/>
        <p:txBody>
          <a:bodyPr/>
          <a:lstStyle/>
          <a:p>
            <a:fld id="{E62DEFA8-CE75-4299-8499-DC472D8393F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9D0089C-CA10-4E87-AC06-AE6354BF3AE4}" type="datetimeFigureOut">
              <a:rPr lang="en-US" smtClean="0"/>
              <a:t>12/4/2015</a:t>
            </a:fld>
            <a:endParaRPr lang="en-US"/>
          </a:p>
        </p:txBody>
      </p:sp>
      <p:sp>
        <p:nvSpPr>
          <p:cNvPr id="9" name="Slide Number Placeholder 8"/>
          <p:cNvSpPr>
            <a:spLocks noGrp="1"/>
          </p:cNvSpPr>
          <p:nvPr>
            <p:ph type="sldNum" sz="quarter" idx="11"/>
          </p:nvPr>
        </p:nvSpPr>
        <p:spPr/>
        <p:txBody>
          <a:bodyPr/>
          <a:lstStyle/>
          <a:p>
            <a:fld id="{E62DEFA8-CE75-4299-8499-DC472D8393F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9D0089C-CA10-4E87-AC06-AE6354BF3AE4}" type="datetimeFigureOut">
              <a:rPr lang="en-US" smtClean="0"/>
              <a:t>12/4/2015</a:t>
            </a:fld>
            <a:endParaRPr lang="en-US"/>
          </a:p>
        </p:txBody>
      </p:sp>
      <p:sp>
        <p:nvSpPr>
          <p:cNvPr id="16" name="Slide Number Placeholder 15"/>
          <p:cNvSpPr>
            <a:spLocks noGrp="1"/>
          </p:cNvSpPr>
          <p:nvPr>
            <p:ph type="sldNum" sz="quarter" idx="11"/>
          </p:nvPr>
        </p:nvSpPr>
        <p:spPr/>
        <p:txBody>
          <a:bodyPr/>
          <a:lstStyle/>
          <a:p>
            <a:fld id="{E62DEFA8-CE75-4299-8499-DC472D8393F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39D0089C-CA10-4E87-AC06-AE6354BF3AE4}" type="datetimeFigureOut">
              <a:rPr lang="en-US" smtClean="0"/>
              <a:t>12/4/2015</a:t>
            </a:fld>
            <a:endParaRPr lang="en-US"/>
          </a:p>
        </p:txBody>
      </p:sp>
      <p:sp>
        <p:nvSpPr>
          <p:cNvPr id="17" name="Slide Number Placeholder 16"/>
          <p:cNvSpPr>
            <a:spLocks noGrp="1"/>
          </p:cNvSpPr>
          <p:nvPr>
            <p:ph type="sldNum" sz="quarter" idx="11"/>
          </p:nvPr>
        </p:nvSpPr>
        <p:spPr/>
        <p:txBody>
          <a:bodyPr/>
          <a:lstStyle/>
          <a:p>
            <a:fld id="{E62DEFA8-CE75-4299-8499-DC472D8393F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62DEFA8-CE75-4299-8499-DC472D8393F3}"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9D0089C-CA10-4E87-AC06-AE6354BF3AE4}" type="datetimeFigureOut">
              <a:rPr lang="en-US" smtClean="0"/>
              <a:t>12/4/2015</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ritintitans.weebly.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ilstatewp.com/creating-a-writing-center-networ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18" Type="http://schemas.openxmlformats.org/officeDocument/2006/relationships/image" Target="../media/image12.png"/><Relationship Id="rId26" Type="http://schemas.openxmlformats.org/officeDocument/2006/relationships/image" Target="../media/image16.png"/><Relationship Id="rId39" Type="http://schemas.microsoft.com/office/2007/relationships/hdphoto" Target="../media/hdphoto18.wdp"/><Relationship Id="rId3" Type="http://schemas.openxmlformats.org/officeDocument/2006/relationships/image" Target="../media/image4.jpeg"/><Relationship Id="rId21" Type="http://schemas.microsoft.com/office/2007/relationships/hdphoto" Target="../media/hdphoto9.wdp"/><Relationship Id="rId34" Type="http://schemas.openxmlformats.org/officeDocument/2006/relationships/image" Target="../media/image20.png"/><Relationship Id="rId42" Type="http://schemas.openxmlformats.org/officeDocument/2006/relationships/image" Target="../media/image24.jpeg"/><Relationship Id="rId47" Type="http://schemas.openxmlformats.org/officeDocument/2006/relationships/image" Target="../media/image27.png"/><Relationship Id="rId7" Type="http://schemas.microsoft.com/office/2007/relationships/hdphoto" Target="../media/hdphoto2.wdp"/><Relationship Id="rId12" Type="http://schemas.openxmlformats.org/officeDocument/2006/relationships/image" Target="../media/image9.png"/><Relationship Id="rId17" Type="http://schemas.microsoft.com/office/2007/relationships/hdphoto" Target="../media/hdphoto7.wdp"/><Relationship Id="rId25" Type="http://schemas.microsoft.com/office/2007/relationships/hdphoto" Target="../media/hdphoto11.wdp"/><Relationship Id="rId33" Type="http://schemas.microsoft.com/office/2007/relationships/hdphoto" Target="../media/hdphoto15.wdp"/><Relationship Id="rId38" Type="http://schemas.openxmlformats.org/officeDocument/2006/relationships/image" Target="../media/image22.png"/><Relationship Id="rId46" Type="http://schemas.microsoft.com/office/2007/relationships/hdphoto" Target="../media/hdphoto21.wdp"/><Relationship Id="rId2" Type="http://schemas.openxmlformats.org/officeDocument/2006/relationships/notesSlide" Target="../notesSlides/notesSlide3.xml"/><Relationship Id="rId16" Type="http://schemas.openxmlformats.org/officeDocument/2006/relationships/image" Target="../media/image11.png"/><Relationship Id="rId20" Type="http://schemas.openxmlformats.org/officeDocument/2006/relationships/image" Target="../media/image13.png"/><Relationship Id="rId29" Type="http://schemas.microsoft.com/office/2007/relationships/hdphoto" Target="../media/hdphoto13.wdp"/><Relationship Id="rId41" Type="http://schemas.microsoft.com/office/2007/relationships/hdphoto" Target="../media/hdphoto19.wdp"/><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4.wdp"/><Relationship Id="rId24" Type="http://schemas.openxmlformats.org/officeDocument/2006/relationships/image" Target="../media/image15.png"/><Relationship Id="rId32" Type="http://schemas.openxmlformats.org/officeDocument/2006/relationships/image" Target="../media/image19.png"/><Relationship Id="rId37" Type="http://schemas.microsoft.com/office/2007/relationships/hdphoto" Target="../media/hdphoto17.wdp"/><Relationship Id="rId40" Type="http://schemas.openxmlformats.org/officeDocument/2006/relationships/image" Target="../media/image23.png"/><Relationship Id="rId45" Type="http://schemas.openxmlformats.org/officeDocument/2006/relationships/image" Target="../media/image26.jpeg"/><Relationship Id="rId5" Type="http://schemas.openxmlformats.org/officeDocument/2006/relationships/image" Target="../media/image5.jpeg"/><Relationship Id="rId15" Type="http://schemas.microsoft.com/office/2007/relationships/hdphoto" Target="../media/hdphoto6.wdp"/><Relationship Id="rId23" Type="http://schemas.microsoft.com/office/2007/relationships/hdphoto" Target="../media/hdphoto10.wdp"/><Relationship Id="rId28" Type="http://schemas.openxmlformats.org/officeDocument/2006/relationships/image" Target="../media/image17.jpeg"/><Relationship Id="rId36" Type="http://schemas.openxmlformats.org/officeDocument/2006/relationships/image" Target="../media/image21.jpeg"/><Relationship Id="rId10" Type="http://schemas.openxmlformats.org/officeDocument/2006/relationships/image" Target="../media/image8.png"/><Relationship Id="rId19" Type="http://schemas.microsoft.com/office/2007/relationships/hdphoto" Target="../media/hdphoto8.wdp"/><Relationship Id="rId31" Type="http://schemas.microsoft.com/office/2007/relationships/hdphoto" Target="../media/hdphoto14.wdp"/><Relationship Id="rId44" Type="http://schemas.microsoft.com/office/2007/relationships/hdphoto" Target="../media/hdphoto20.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0.jpeg"/><Relationship Id="rId22" Type="http://schemas.openxmlformats.org/officeDocument/2006/relationships/image" Target="../media/image14.png"/><Relationship Id="rId27" Type="http://schemas.microsoft.com/office/2007/relationships/hdphoto" Target="../media/hdphoto12.wdp"/><Relationship Id="rId30" Type="http://schemas.openxmlformats.org/officeDocument/2006/relationships/image" Target="../media/image18.png"/><Relationship Id="rId35" Type="http://schemas.microsoft.com/office/2007/relationships/hdphoto" Target="../media/hdphoto16.wdp"/><Relationship Id="rId43" Type="http://schemas.openxmlformats.org/officeDocument/2006/relationships/image" Target="../media/image25.jpeg"/><Relationship Id="rId48" Type="http://schemas.microsoft.com/office/2007/relationships/hdphoto" Target="../media/hdphoto22.wdp"/></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MLCcMdOV-c&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3.wdp"/></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restandards.org/ELA-Literacy/W/8/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restandards.org/assets/Appendix_C.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934200" cy="8279190"/>
          </a:xfrm>
          <a:prstGeom prst="rect">
            <a:avLst/>
          </a:prstGeom>
          <a:noFill/>
        </p:spPr>
        <p:txBody>
          <a:bodyPr wrap="square" rtlCol="0">
            <a:spAutoFit/>
          </a:bodyPr>
          <a:lstStyle/>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t>
            </a:r>
            <a:r>
              <a:rPr lang="en-US" sz="3600" b="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Student-led Writing Centers:  </a:t>
            </a:r>
            <a:endPar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Addressing </a:t>
            </a:r>
            <a:r>
              <a:rPr lang="en-US" sz="3600" b="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the Common Core </a:t>
            </a:r>
            <a:endPar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and </a:t>
            </a:r>
            <a:r>
              <a:rPr lang="en-US" sz="3600" b="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Promoting Better Writing</a:t>
            </a: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t>
            </a:r>
          </a:p>
          <a:p>
            <a:pPr algn="ctr"/>
            <a:r>
              <a:rPr lang="en-US" sz="28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By</a:t>
            </a:r>
            <a:endParaRPr lang="en-US" sz="28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Emma Betts</a:t>
            </a:r>
          </a:p>
          <a:p>
            <a:pPr algn="ct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Hannah </a:t>
            </a:r>
            <a:r>
              <a:rPr lang="en-US" sz="2400" b="1" i="1" dirty="0" err="1">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Cobbley</a:t>
            </a:r>
            <a:endPar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2400" b="1" i="1" dirty="0" err="1"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Alonna</a:t>
            </a: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 </a:t>
            </a: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Crispin</a:t>
            </a:r>
          </a:p>
          <a:p>
            <a:pPr algn="ct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Brett </a:t>
            </a:r>
            <a:r>
              <a:rPr lang="en-US" sz="2400" b="1" i="1" dirty="0" err="1">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Endress</a:t>
            </a:r>
            <a:endPar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Garrett Forrest</a:t>
            </a:r>
          </a:p>
          <a:p>
            <a:pPr algn="ctr"/>
            <a:r>
              <a:rPr lang="en-US" sz="2400" b="1" i="1" dirty="0" err="1"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Mya</a:t>
            </a: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 </a:t>
            </a: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Gramm</a:t>
            </a:r>
          </a:p>
          <a:p>
            <a:pPr algn="ct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Sami Harlan</a:t>
            </a:r>
          </a:p>
          <a:p>
            <a:pPr algn="ct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Allison </a:t>
            </a: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Kelly</a:t>
            </a:r>
          </a:p>
          <a:p>
            <a:pPr algn="ct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Sophia </a:t>
            </a: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Lowery</a:t>
            </a:r>
          </a:p>
          <a:p>
            <a:pPr algn="ct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Rich Martin</a:t>
            </a:r>
          </a:p>
          <a:p>
            <a:pPr algn="ctr"/>
            <a:r>
              <a:rPr lang="en-US" sz="2400" b="1" i="1" dirty="0" err="1"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Ashlyn</a:t>
            </a: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 </a:t>
            </a:r>
            <a:r>
              <a:rPr lang="en-US" sz="2400" b="1" i="1" dirty="0" err="1"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Mool</a:t>
            </a:r>
            <a:endPar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2400" b="1" i="1" dirty="0" err="1">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Kameryn</a:t>
            </a:r>
            <a:r>
              <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 </a:t>
            </a:r>
            <a:r>
              <a:rPr lang="en-US" sz="2400" b="1" i="1" dirty="0" err="1">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Raymer</a:t>
            </a:r>
            <a:endParaRPr lang="en-US" sz="2400" b="1" i="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Nash </a:t>
            </a:r>
            <a:r>
              <a:rPr lang="en-US" sz="2400" b="1" i="1" dirty="0" err="1"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Stoller</a:t>
            </a:r>
            <a:endPar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endPar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endParaRPr lang="en-US" sz="2400" b="1" i="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a:p>
            <a:pPr algn="ctr"/>
            <a:r>
              <a:rPr lang="en-US" sz="3600" b="1" dirty="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 </a:t>
            </a:r>
          </a:p>
        </p:txBody>
      </p:sp>
      <p:pic>
        <p:nvPicPr>
          <p:cNvPr id="3" name="Picture 2" descr="Success Kid - I worked with a writin' titan.  My essay's looking sweet! Ask your teacher for a referral to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69961"/>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1180"/>
            <a:ext cx="8534400" cy="1569660"/>
          </a:xfrm>
          <a:prstGeom prst="rect">
            <a:avLst/>
          </a:prstGeom>
        </p:spPr>
        <p:txBody>
          <a:bodyPr wrap="square">
            <a:spAutoFit/>
          </a:bodyPr>
          <a:lstStyle/>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In Addition to Addressing </a:t>
            </a:r>
          </a:p>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Common Core...</a:t>
            </a:r>
          </a:p>
        </p:txBody>
      </p:sp>
      <p:sp>
        <p:nvSpPr>
          <p:cNvPr id="6" name="TextBox 5"/>
          <p:cNvSpPr txBox="1"/>
          <p:nvPr/>
        </p:nvSpPr>
        <p:spPr>
          <a:xfrm>
            <a:off x="27992" y="1720840"/>
            <a:ext cx="8735008" cy="4524315"/>
          </a:xfrm>
          <a:prstGeom prst="rect">
            <a:avLst/>
          </a:prstGeom>
          <a:noFill/>
        </p:spPr>
        <p:txBody>
          <a:bodyPr wrap="square" rtlCol="0">
            <a:spAutoFit/>
          </a:bodyPr>
          <a:lstStyle/>
          <a:p>
            <a:pPr marL="342900" indent="-342900">
              <a:buAutoNum type="arabicPeriod"/>
            </a:pPr>
            <a:r>
              <a:rPr lang="en-US" sz="3600" dirty="0" smtClean="0">
                <a:latin typeface="Aharoni" pitchFamily="2" charset="-79"/>
                <a:cs typeface="Aharoni" pitchFamily="2" charset="-79"/>
              </a:rPr>
              <a:t>Support for Students</a:t>
            </a:r>
          </a:p>
          <a:p>
            <a:pPr marL="1028700" lvl="1" indent="-571500">
              <a:buFont typeface="Arial" pitchFamily="34" charset="0"/>
              <a:buChar char="•"/>
            </a:pPr>
            <a:r>
              <a:rPr lang="en-US" sz="2400" dirty="0">
                <a:latin typeface="Aharoni" pitchFamily="2" charset="-79"/>
                <a:cs typeface="Aharoni" pitchFamily="2" charset="-79"/>
              </a:rPr>
              <a:t>C</a:t>
            </a:r>
            <a:r>
              <a:rPr lang="en-US" sz="2400" dirty="0" smtClean="0">
                <a:latin typeface="Aharoni" pitchFamily="2" charset="-79"/>
                <a:cs typeface="Aharoni" pitchFamily="2" charset="-79"/>
              </a:rPr>
              <a:t>ollaboration </a:t>
            </a:r>
            <a:r>
              <a:rPr lang="en-US" sz="2400" dirty="0">
                <a:latin typeface="Aharoni" pitchFamily="2" charset="-79"/>
                <a:cs typeface="Aharoni" pitchFamily="2" charset="-79"/>
              </a:rPr>
              <a:t>and conversation are key </a:t>
            </a:r>
            <a:endParaRPr lang="en-US" sz="2400" dirty="0" smtClean="0">
              <a:latin typeface="Aharoni" pitchFamily="2" charset="-79"/>
              <a:cs typeface="Aharoni" pitchFamily="2" charset="-79"/>
            </a:endParaRPr>
          </a:p>
          <a:p>
            <a:pPr lvl="1"/>
            <a:r>
              <a:rPr lang="en-US" sz="2400" dirty="0" smtClean="0">
                <a:latin typeface="Aharoni" pitchFamily="2" charset="-79"/>
                <a:cs typeface="Aharoni" pitchFamily="2" charset="-79"/>
              </a:rPr>
              <a:t>	 elements </a:t>
            </a:r>
            <a:r>
              <a:rPr lang="en-US" sz="2400" dirty="0">
                <a:latin typeface="Aharoni" pitchFamily="2" charset="-79"/>
                <a:cs typeface="Aharoni" pitchFamily="2" charset="-79"/>
              </a:rPr>
              <a:t>of the writing process. </a:t>
            </a:r>
            <a:endParaRPr lang="en-US" sz="2400" dirty="0" smtClean="0">
              <a:latin typeface="Aharoni" pitchFamily="2" charset="-79"/>
              <a:cs typeface="Aharoni" pitchFamily="2" charset="-79"/>
            </a:endParaRPr>
          </a:p>
          <a:p>
            <a:pPr marL="1028700" lvl="1" indent="-571500">
              <a:buFont typeface="Arial" pitchFamily="34" charset="0"/>
              <a:buChar char="•"/>
            </a:pPr>
            <a:r>
              <a:rPr lang="en-US" sz="2400" dirty="0" smtClean="0">
                <a:latin typeface="Aharoni" pitchFamily="2" charset="-79"/>
                <a:cs typeface="Aharoni" pitchFamily="2" charset="-79"/>
              </a:rPr>
              <a:t>It provides opportunities </a:t>
            </a:r>
            <a:r>
              <a:rPr lang="en-US" sz="2400" dirty="0">
                <a:latin typeface="Aharoni" pitchFamily="2" charset="-79"/>
                <a:cs typeface="Aharoni" pitchFamily="2" charset="-79"/>
              </a:rPr>
              <a:t>to </a:t>
            </a:r>
            <a:r>
              <a:rPr lang="en-US" sz="2400" dirty="0" smtClean="0">
                <a:latin typeface="Aharoni" pitchFamily="2" charset="-79"/>
                <a:cs typeface="Aharoni" pitchFamily="2" charset="-79"/>
              </a:rPr>
              <a:t>test </a:t>
            </a:r>
            <a:r>
              <a:rPr lang="en-US" sz="2400" dirty="0">
                <a:latin typeface="Aharoni" pitchFamily="2" charset="-79"/>
                <a:cs typeface="Aharoni" pitchFamily="2" charset="-79"/>
              </a:rPr>
              <a:t>ideas </a:t>
            </a:r>
            <a:r>
              <a:rPr lang="en-US" sz="2400" dirty="0" smtClean="0">
                <a:latin typeface="Aharoni" pitchFamily="2" charset="-79"/>
                <a:cs typeface="Aharoni" pitchFamily="2" charset="-79"/>
              </a:rPr>
              <a:t>and expression </a:t>
            </a:r>
            <a:r>
              <a:rPr lang="en-US" sz="2400" dirty="0">
                <a:latin typeface="Aharoni" pitchFamily="2" charset="-79"/>
                <a:cs typeface="Aharoni" pitchFamily="2" charset="-79"/>
              </a:rPr>
              <a:t>on a </a:t>
            </a:r>
            <a:r>
              <a:rPr lang="en-US" sz="2400" dirty="0" smtClean="0">
                <a:latin typeface="Aharoni" pitchFamily="2" charset="-79"/>
                <a:cs typeface="Aharoni" pitchFamily="2" charset="-79"/>
              </a:rPr>
              <a:t>peer.</a:t>
            </a:r>
          </a:p>
          <a:p>
            <a:pPr marL="1028700" lvl="1" indent="-571500">
              <a:buFont typeface="Arial" pitchFamily="34" charset="0"/>
              <a:buChar char="•"/>
            </a:pPr>
            <a:r>
              <a:rPr lang="en-US" sz="2400" dirty="0" smtClean="0">
                <a:latin typeface="Aharoni" pitchFamily="2" charset="-79"/>
                <a:cs typeface="Aharoni" pitchFamily="2" charset="-79"/>
              </a:rPr>
              <a:t>It’s an informal, fun resource for any stage in the writing process.</a:t>
            </a:r>
          </a:p>
          <a:p>
            <a:pPr marL="342900" indent="-342900">
              <a:buAutoNum type="arabicPeriod"/>
            </a:pPr>
            <a:r>
              <a:rPr lang="en-US" sz="3600" dirty="0" smtClean="0">
                <a:latin typeface="Aharoni" pitchFamily="2" charset="-79"/>
                <a:cs typeface="Aharoni" pitchFamily="2" charset="-79"/>
              </a:rPr>
              <a:t>Support for Teachers</a:t>
            </a:r>
          </a:p>
          <a:p>
            <a:pPr marL="1028700" lvl="1" indent="-571500">
              <a:buFont typeface="Arial" pitchFamily="34" charset="0"/>
              <a:buChar char="•"/>
            </a:pPr>
            <a:r>
              <a:rPr lang="en-US" sz="2400" dirty="0">
                <a:latin typeface="Aharoni" pitchFamily="2" charset="-79"/>
                <a:cs typeface="Aharoni" pitchFamily="2" charset="-79"/>
              </a:rPr>
              <a:t>I</a:t>
            </a:r>
            <a:r>
              <a:rPr lang="en-US" sz="2400" dirty="0" smtClean="0">
                <a:latin typeface="Aharoni" pitchFamily="2" charset="-79"/>
                <a:cs typeface="Aharoni" pitchFamily="2" charset="-79"/>
              </a:rPr>
              <a:t>t’s difficult to get to every student.</a:t>
            </a:r>
          </a:p>
          <a:p>
            <a:pPr marL="1028700" lvl="1" indent="-571500">
              <a:buFont typeface="Arial" pitchFamily="34" charset="0"/>
              <a:buChar char="•"/>
            </a:pPr>
            <a:r>
              <a:rPr lang="en-US" sz="2400" dirty="0" smtClean="0">
                <a:latin typeface="Aharoni" pitchFamily="2" charset="-79"/>
                <a:cs typeface="Aharoni" pitchFamily="2" charset="-79"/>
              </a:rPr>
              <a:t>Teachers outside of English may feel less comfortable teaching the “nuts and bolts.”</a:t>
            </a:r>
            <a:endParaRPr lang="en-US" sz="2400" dirty="0">
              <a:latin typeface="Aharoni" pitchFamily="2" charset="-79"/>
              <a:cs typeface="Aharoni" pitchFamily="2" charset="-79"/>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4" y="8020"/>
            <a:ext cx="9202903" cy="6902177"/>
          </a:xfrm>
          <a:prstGeom prst="rect">
            <a:avLst/>
          </a:prstGeom>
        </p:spPr>
      </p:pic>
    </p:spTree>
    <p:extLst>
      <p:ext uri="{BB962C8B-B14F-4D97-AF65-F5344CB8AC3E}">
        <p14:creationId xmlns:p14="http://schemas.microsoft.com/office/powerpoint/2010/main" val="180989410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534400" cy="1569660"/>
          </a:xfrm>
          <a:prstGeom prst="rect">
            <a:avLst/>
          </a:prstGeom>
        </p:spPr>
        <p:txBody>
          <a:bodyPr wrap="square">
            <a:spAutoFit/>
          </a:bodyPr>
          <a:lstStyle/>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In Addition to Addressing </a:t>
            </a:r>
          </a:p>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Common Core...</a:t>
            </a:r>
          </a:p>
        </p:txBody>
      </p:sp>
      <p:sp>
        <p:nvSpPr>
          <p:cNvPr id="5" name="TextBox 4"/>
          <p:cNvSpPr txBox="1"/>
          <p:nvPr/>
        </p:nvSpPr>
        <p:spPr>
          <a:xfrm>
            <a:off x="204400" y="1447800"/>
            <a:ext cx="8690199" cy="5262979"/>
          </a:xfrm>
          <a:prstGeom prst="rect">
            <a:avLst/>
          </a:prstGeom>
          <a:noFill/>
        </p:spPr>
        <p:txBody>
          <a:bodyPr wrap="none" rtlCol="0">
            <a:spAutoFit/>
          </a:bodyPr>
          <a:lstStyle/>
          <a:p>
            <a:pPr marL="342900" indent="-342900">
              <a:buAutoNum type="arabicPeriod" startAt="3"/>
            </a:pPr>
            <a:r>
              <a:rPr lang="en-US" sz="3600" dirty="0" smtClean="0">
                <a:latin typeface="Aharoni" pitchFamily="2" charset="-79"/>
                <a:cs typeface="Aharoni" pitchFamily="2" charset="-79"/>
              </a:rPr>
              <a:t>Support for Differentiated Instruction</a:t>
            </a:r>
          </a:p>
          <a:p>
            <a:pPr marL="1028700" lvl="1" indent="-571500">
              <a:buFont typeface="Arial" pitchFamily="34" charset="0"/>
              <a:buChar char="•"/>
            </a:pPr>
            <a:r>
              <a:rPr lang="en-US" sz="2400" dirty="0" smtClean="0">
                <a:latin typeface="Aharoni" pitchFamily="2" charset="-79"/>
                <a:cs typeface="Aharoni" pitchFamily="2" charset="-79"/>
              </a:rPr>
              <a:t>It can support struggling writers and provide</a:t>
            </a:r>
          </a:p>
          <a:p>
            <a:pPr lvl="1"/>
            <a:r>
              <a:rPr lang="en-US" sz="2400" dirty="0">
                <a:latin typeface="Aharoni" pitchFamily="2" charset="-79"/>
                <a:cs typeface="Aharoni" pitchFamily="2" charset="-79"/>
              </a:rPr>
              <a:t>	</a:t>
            </a:r>
            <a:r>
              <a:rPr lang="en-US" sz="2400" dirty="0" smtClean="0">
                <a:latin typeface="Aharoni" pitchFamily="2" charset="-79"/>
                <a:cs typeface="Aharoni" pitchFamily="2" charset="-79"/>
              </a:rPr>
              <a:t>  enrichment</a:t>
            </a:r>
            <a:r>
              <a:rPr lang="en-US" sz="2400" dirty="0">
                <a:latin typeface="Aharoni" pitchFamily="2" charset="-79"/>
                <a:cs typeface="Aharoni" pitchFamily="2" charset="-79"/>
              </a:rPr>
              <a:t> </a:t>
            </a:r>
            <a:r>
              <a:rPr lang="en-US" sz="2400" dirty="0" smtClean="0">
                <a:latin typeface="Aharoni" pitchFamily="2" charset="-79"/>
                <a:cs typeface="Aharoni" pitchFamily="2" charset="-79"/>
              </a:rPr>
              <a:t>for more advanced writers. </a:t>
            </a:r>
            <a:endParaRPr lang="en-US" sz="2400" dirty="0">
              <a:latin typeface="Aharoni" pitchFamily="2" charset="-79"/>
              <a:cs typeface="Aharoni" pitchFamily="2" charset="-79"/>
            </a:endParaRPr>
          </a:p>
          <a:p>
            <a:pPr lvl="1"/>
            <a:endParaRPr lang="en-US" sz="3600" dirty="0" smtClean="0">
              <a:latin typeface="Aharoni" pitchFamily="2" charset="-79"/>
              <a:cs typeface="Aharoni" pitchFamily="2" charset="-79"/>
            </a:endParaRPr>
          </a:p>
          <a:p>
            <a:pPr marL="342900" indent="-342900">
              <a:buAutoNum type="arabicPeriod" startAt="3"/>
            </a:pPr>
            <a:r>
              <a:rPr lang="en-US" sz="3600" dirty="0" smtClean="0">
                <a:latin typeface="Aharoni" pitchFamily="2" charset="-79"/>
                <a:cs typeface="Aharoni" pitchFamily="2" charset="-79"/>
              </a:rPr>
              <a:t>Support a School-wide Writing </a:t>
            </a:r>
          </a:p>
          <a:p>
            <a:r>
              <a:rPr lang="en-US" sz="3600" dirty="0">
                <a:latin typeface="Aharoni" pitchFamily="2" charset="-79"/>
                <a:cs typeface="Aharoni" pitchFamily="2" charset="-79"/>
              </a:rPr>
              <a:t> </a:t>
            </a:r>
            <a:r>
              <a:rPr lang="en-US" sz="3600" dirty="0" smtClean="0">
                <a:latin typeface="Aharoni" pitchFamily="2" charset="-79"/>
                <a:cs typeface="Aharoni" pitchFamily="2" charset="-79"/>
              </a:rPr>
              <a:t>  Environment</a:t>
            </a:r>
          </a:p>
          <a:p>
            <a:pPr marL="800100" lvl="1" indent="-342900">
              <a:buFont typeface="Arial" pitchFamily="34" charset="0"/>
              <a:buChar char="•"/>
            </a:pPr>
            <a:r>
              <a:rPr lang="en-US" sz="2400" dirty="0" smtClean="0">
                <a:latin typeface="Aharoni" pitchFamily="2" charset="-79"/>
                <a:cs typeface="Aharoni" pitchFamily="2" charset="-79"/>
              </a:rPr>
              <a:t> It promotes an appreciation </a:t>
            </a:r>
            <a:r>
              <a:rPr lang="en-US" sz="2400" dirty="0">
                <a:latin typeface="Aharoni" pitchFamily="2" charset="-79"/>
                <a:cs typeface="Aharoni" pitchFamily="2" charset="-79"/>
              </a:rPr>
              <a:t>for the </a:t>
            </a:r>
            <a:r>
              <a:rPr lang="en-US" sz="2400" dirty="0" smtClean="0">
                <a:latin typeface="Aharoni" pitchFamily="2" charset="-79"/>
                <a:cs typeface="Aharoni" pitchFamily="2" charset="-79"/>
              </a:rPr>
              <a:t>value of </a:t>
            </a:r>
            <a:r>
              <a:rPr lang="en-US" sz="2400" dirty="0">
                <a:latin typeface="Aharoni" pitchFamily="2" charset="-79"/>
                <a:cs typeface="Aharoni" pitchFamily="2" charset="-79"/>
              </a:rPr>
              <a:t>writing </a:t>
            </a:r>
            <a:endParaRPr lang="en-US" sz="2400" dirty="0" smtClean="0">
              <a:latin typeface="Aharoni" pitchFamily="2" charset="-79"/>
              <a:cs typeface="Aharoni" pitchFamily="2" charset="-79"/>
            </a:endParaRPr>
          </a:p>
          <a:p>
            <a:pPr lvl="1"/>
            <a:r>
              <a:rPr lang="en-US" sz="2400" dirty="0">
                <a:latin typeface="Aharoni" pitchFamily="2" charset="-79"/>
                <a:cs typeface="Aharoni" pitchFamily="2" charset="-79"/>
              </a:rPr>
              <a:t> </a:t>
            </a:r>
            <a:r>
              <a:rPr lang="en-US" sz="2400" dirty="0" smtClean="0">
                <a:latin typeface="Aharoni" pitchFamily="2" charset="-79"/>
                <a:cs typeface="Aharoni" pitchFamily="2" charset="-79"/>
              </a:rPr>
              <a:t>    across the subjects </a:t>
            </a:r>
            <a:r>
              <a:rPr lang="en-US" sz="2400" dirty="0">
                <a:latin typeface="Aharoni" pitchFamily="2" charset="-79"/>
                <a:cs typeface="Aharoni" pitchFamily="2" charset="-79"/>
              </a:rPr>
              <a:t>and among all students </a:t>
            </a:r>
            <a:r>
              <a:rPr lang="en-US" sz="2400" dirty="0" smtClean="0">
                <a:latin typeface="Aharoni" pitchFamily="2" charset="-79"/>
                <a:cs typeface="Aharoni" pitchFamily="2" charset="-79"/>
              </a:rPr>
              <a:t>and staff.</a:t>
            </a:r>
          </a:p>
          <a:p>
            <a:pPr marL="800100" lvl="1" indent="-342900">
              <a:buFont typeface="Arial" pitchFamily="34" charset="0"/>
              <a:buChar char="•"/>
            </a:pPr>
            <a:r>
              <a:rPr lang="en-US" sz="2400" dirty="0">
                <a:latin typeface="Aharoni" pitchFamily="2" charset="-79"/>
                <a:cs typeface="Aharoni" pitchFamily="2" charset="-79"/>
              </a:rPr>
              <a:t> T</a:t>
            </a:r>
            <a:r>
              <a:rPr lang="en-US" sz="2400" dirty="0" smtClean="0">
                <a:latin typeface="Aharoni" pitchFamily="2" charset="-79"/>
                <a:cs typeface="Aharoni" pitchFamily="2" charset="-79"/>
              </a:rPr>
              <a:t>eachers are </a:t>
            </a:r>
            <a:r>
              <a:rPr lang="en-US" sz="2400" dirty="0">
                <a:latin typeface="Aharoni" pitchFamily="2" charset="-79"/>
                <a:cs typeface="Aharoni" pitchFamily="2" charset="-79"/>
              </a:rPr>
              <a:t>reminded and encouraged to </a:t>
            </a:r>
            <a:endParaRPr lang="en-US" sz="2400" dirty="0" smtClean="0">
              <a:latin typeface="Aharoni" pitchFamily="2" charset="-79"/>
              <a:cs typeface="Aharoni" pitchFamily="2" charset="-79"/>
            </a:endParaRPr>
          </a:p>
          <a:p>
            <a:pPr lvl="1"/>
            <a:r>
              <a:rPr lang="en-US" sz="2400" dirty="0">
                <a:latin typeface="Aharoni" pitchFamily="2" charset="-79"/>
                <a:cs typeface="Aharoni" pitchFamily="2" charset="-79"/>
              </a:rPr>
              <a:t> </a:t>
            </a:r>
            <a:r>
              <a:rPr lang="en-US" sz="2400" dirty="0" smtClean="0">
                <a:latin typeface="Aharoni" pitchFamily="2" charset="-79"/>
                <a:cs typeface="Aharoni" pitchFamily="2" charset="-79"/>
              </a:rPr>
              <a:t>    incorporate </a:t>
            </a:r>
            <a:r>
              <a:rPr lang="en-US" sz="2400" dirty="0">
                <a:latin typeface="Aharoni" pitchFamily="2" charset="-79"/>
                <a:cs typeface="Aharoni" pitchFamily="2" charset="-79"/>
              </a:rPr>
              <a:t>writing in their </a:t>
            </a:r>
            <a:r>
              <a:rPr lang="en-US" sz="2400" dirty="0" smtClean="0">
                <a:latin typeface="Aharoni" pitchFamily="2" charset="-79"/>
                <a:cs typeface="Aharoni" pitchFamily="2" charset="-79"/>
              </a:rPr>
              <a:t>classrooms.</a:t>
            </a:r>
          </a:p>
          <a:p>
            <a:pPr marL="800100" lvl="1" indent="-342900">
              <a:buFont typeface="Arial" pitchFamily="34" charset="0"/>
              <a:buChar char="•"/>
            </a:pPr>
            <a:r>
              <a:rPr lang="en-US" sz="2400" dirty="0" smtClean="0">
                <a:latin typeface="Aharoni" pitchFamily="2" charset="-79"/>
                <a:cs typeface="Aharoni" pitchFamily="2" charset="-79"/>
              </a:rPr>
              <a:t> Students </a:t>
            </a:r>
            <a:r>
              <a:rPr lang="en-US" sz="2400" dirty="0">
                <a:latin typeface="Aharoni" pitchFamily="2" charset="-79"/>
                <a:cs typeface="Aharoni" pitchFamily="2" charset="-79"/>
              </a:rPr>
              <a:t>are more conscientious about reviewing </a:t>
            </a:r>
            <a:endParaRPr lang="en-US" sz="2400" dirty="0" smtClean="0">
              <a:latin typeface="Aharoni" pitchFamily="2" charset="-79"/>
              <a:cs typeface="Aharoni" pitchFamily="2" charset="-79"/>
            </a:endParaRPr>
          </a:p>
          <a:p>
            <a:pPr lvl="1"/>
            <a:r>
              <a:rPr lang="en-US" sz="2400" dirty="0">
                <a:latin typeface="Aharoni" pitchFamily="2" charset="-79"/>
                <a:cs typeface="Aharoni" pitchFamily="2" charset="-79"/>
              </a:rPr>
              <a:t> </a:t>
            </a:r>
            <a:r>
              <a:rPr lang="en-US" sz="2400" dirty="0" smtClean="0">
                <a:latin typeface="Aharoni" pitchFamily="2" charset="-79"/>
                <a:cs typeface="Aharoni" pitchFamily="2" charset="-79"/>
              </a:rPr>
              <a:t>    their writing.</a:t>
            </a:r>
            <a:endParaRPr lang="en-US" sz="2400" dirty="0">
              <a:latin typeface="Aharoni" pitchFamily="2" charset="-79"/>
              <a:cs typeface="Aharoni"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6946038"/>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81000"/>
            <a:ext cx="9144000" cy="1143000"/>
          </a:xfrm>
        </p:spPr>
        <p:txBody>
          <a:bodyPr>
            <a:noAutofit/>
          </a:bodyPr>
          <a:lstStyle/>
          <a:p>
            <a:pPr algn="ctr"/>
            <a:r>
              <a:rPr lang="en-US" sz="5400" dirty="0" smtClean="0">
                <a:ln w="38100">
                  <a:solidFill>
                    <a:schemeClr val="tx1"/>
                  </a:solidFill>
                </a:ln>
                <a:solidFill>
                  <a:srgbClr val="7030A0"/>
                </a:solidFill>
                <a:latin typeface="Aharoni" pitchFamily="2" charset="-79"/>
                <a:cs typeface="Aharoni" pitchFamily="2" charset="-79"/>
              </a:rPr>
              <a:t>Lessons Learned</a:t>
            </a:r>
            <a:endParaRPr lang="en-US" sz="5400" dirty="0"/>
          </a:p>
        </p:txBody>
      </p:sp>
      <p:sp>
        <p:nvSpPr>
          <p:cNvPr id="5" name="Rectangle 4"/>
          <p:cNvSpPr/>
          <p:nvPr/>
        </p:nvSpPr>
        <p:spPr>
          <a:xfrm>
            <a:off x="381000" y="1679643"/>
            <a:ext cx="8077200" cy="6001643"/>
          </a:xfrm>
          <a:prstGeom prst="rect">
            <a:avLst/>
          </a:prstGeom>
        </p:spPr>
        <p:txBody>
          <a:bodyPr wrap="square">
            <a:spAutoFit/>
          </a:bodyPr>
          <a:lstStyle/>
          <a:p>
            <a:pPr marL="457200" indent="-457200">
              <a:buAutoNum type="arabicPeriod"/>
            </a:pPr>
            <a:r>
              <a:rPr lang="en-US" sz="2400" dirty="0" smtClean="0">
                <a:latin typeface="Aharoni" pitchFamily="2" charset="-79"/>
                <a:cs typeface="Aharoni" pitchFamily="2" charset="-79"/>
              </a:rPr>
              <a:t>Educate your staff and students as to what the purpose  of your writing center is and how it works.  Provide ten times the information you think should be sufficient.</a:t>
            </a:r>
          </a:p>
          <a:p>
            <a:pPr marL="457200" indent="-457200">
              <a:buFontTx/>
              <a:buAutoNum type="arabicPeriod"/>
            </a:pPr>
            <a:r>
              <a:rPr lang="en-US" sz="2400" b="1" dirty="0" smtClean="0">
                <a:latin typeface="Aharoni" pitchFamily="2" charset="-79"/>
                <a:cs typeface="Aharoni" pitchFamily="2" charset="-79"/>
              </a:rPr>
              <a:t>Advertise, Advertise, Advertise (advertise).</a:t>
            </a:r>
          </a:p>
          <a:p>
            <a:r>
              <a:rPr lang="en-US" sz="2400" dirty="0" smtClean="0">
                <a:latin typeface="Aharoni" pitchFamily="2" charset="-79"/>
                <a:cs typeface="Aharoni" pitchFamily="2" charset="-79"/>
              </a:rPr>
              <a:t>3.   Train your coaches in tutoring basics and writing </a:t>
            </a:r>
          </a:p>
          <a:p>
            <a:r>
              <a:rPr lang="en-US" sz="2400" dirty="0">
                <a:latin typeface="Aharoni" pitchFamily="2" charset="-79"/>
                <a:cs typeface="Aharoni" pitchFamily="2" charset="-79"/>
              </a:rPr>
              <a:t> </a:t>
            </a:r>
            <a:r>
              <a:rPr lang="en-US" sz="2400" dirty="0" smtClean="0">
                <a:latin typeface="Aharoni" pitchFamily="2" charset="-79"/>
                <a:cs typeface="Aharoni" pitchFamily="2" charset="-79"/>
              </a:rPr>
              <a:t>    center  principles, but also prepare them to be    </a:t>
            </a:r>
          </a:p>
          <a:p>
            <a:r>
              <a:rPr lang="en-US" sz="2400" dirty="0">
                <a:latin typeface="Aharoni" pitchFamily="2" charset="-79"/>
                <a:cs typeface="Aharoni" pitchFamily="2" charset="-79"/>
              </a:rPr>
              <a:t> </a:t>
            </a:r>
            <a:r>
              <a:rPr lang="en-US" sz="2400" dirty="0" smtClean="0">
                <a:latin typeface="Aharoni" pitchFamily="2" charset="-79"/>
                <a:cs typeface="Aharoni" pitchFamily="2" charset="-79"/>
              </a:rPr>
              <a:t>     flexible in their methods.</a:t>
            </a:r>
          </a:p>
          <a:p>
            <a:pPr marL="457200" indent="-457200">
              <a:buAutoNum type="arabicPeriod" startAt="4"/>
            </a:pPr>
            <a:r>
              <a:rPr lang="en-US" sz="2400" dirty="0" smtClean="0">
                <a:latin typeface="Aharoni" pitchFamily="2" charset="-79"/>
                <a:cs typeface="Aharoni" pitchFamily="2" charset="-79"/>
              </a:rPr>
              <a:t>Be prepared to combat common misperceptions and concerns.</a:t>
            </a:r>
          </a:p>
          <a:p>
            <a:pPr marL="457200" indent="-457200">
              <a:buAutoNum type="arabicPeriod" startAt="5"/>
            </a:pPr>
            <a:r>
              <a:rPr lang="en-US" sz="2400" dirty="0" smtClean="0">
                <a:latin typeface="Aharoni" pitchFamily="2" charset="-79"/>
                <a:cs typeface="Aharoni" pitchFamily="2" charset="-79"/>
              </a:rPr>
              <a:t>Be patient--it may take a while for students and </a:t>
            </a:r>
          </a:p>
          <a:p>
            <a:r>
              <a:rPr lang="en-US" sz="2400" dirty="0" smtClean="0">
                <a:latin typeface="Aharoni" pitchFamily="2" charset="-79"/>
                <a:cs typeface="Aharoni" pitchFamily="2" charset="-79"/>
              </a:rPr>
              <a:t>      teachers to buy into the idea of a writing center.</a:t>
            </a:r>
          </a:p>
          <a:p>
            <a:endParaRPr lang="en-US" sz="2400" dirty="0" smtClean="0">
              <a:latin typeface="Aharoni" pitchFamily="2" charset="-79"/>
              <a:cs typeface="Aharoni" pitchFamily="2" charset="-79"/>
            </a:endParaRPr>
          </a:p>
          <a:p>
            <a:endParaRPr lang="en-US" sz="2400" dirty="0" smtClean="0">
              <a:latin typeface="Aharoni" pitchFamily="2" charset="-79"/>
              <a:cs typeface="Aharoni" pitchFamily="2" charset="-79"/>
            </a:endParaRPr>
          </a:p>
          <a:p>
            <a:pPr marL="457200" indent="-457200">
              <a:buFontTx/>
              <a:buAutoNum type="arabicPeriod"/>
            </a:pPr>
            <a:endParaRPr lang="en-US" sz="2400" b="1" dirty="0" smtClean="0">
              <a:cs typeface="Aharoni" pitchFamily="2" charset="-79"/>
            </a:endParaRPr>
          </a:p>
          <a:p>
            <a:pPr marL="457200" indent="-457200">
              <a:buAutoNum type="arabicPeriod"/>
            </a:pPr>
            <a:endParaRPr lang="en-US" sz="2400" dirty="0" smtClean="0">
              <a:latin typeface="Aharoni" pitchFamily="2" charset="-79"/>
              <a:cs typeface="Aharoni" pitchFamily="2" charset="-79"/>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076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82525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782" y="457200"/>
            <a:ext cx="9144000" cy="1143000"/>
          </a:xfrm>
        </p:spPr>
        <p:txBody>
          <a:bodyPr>
            <a:noAutofit/>
          </a:bodyPr>
          <a:lstStyle/>
          <a:p>
            <a:pPr algn="ctr"/>
            <a:r>
              <a:rPr lang="en-US" sz="6000" dirty="0" smtClean="0">
                <a:ln w="38100">
                  <a:solidFill>
                    <a:schemeClr val="tx1"/>
                  </a:solidFill>
                </a:ln>
                <a:solidFill>
                  <a:srgbClr val="7030A0"/>
                </a:solidFill>
                <a:latin typeface="Aharoni" pitchFamily="2" charset="-79"/>
                <a:cs typeface="Aharoni" pitchFamily="2" charset="-79"/>
              </a:rPr>
              <a:t>Coaches Experiences</a:t>
            </a:r>
            <a:endParaRPr lang="en-US" sz="6000" dirty="0"/>
          </a:p>
        </p:txBody>
      </p:sp>
      <p:sp>
        <p:nvSpPr>
          <p:cNvPr id="6" name="Rectangle 5"/>
          <p:cNvSpPr/>
          <p:nvPr/>
        </p:nvSpPr>
        <p:spPr>
          <a:xfrm>
            <a:off x="381000" y="1679643"/>
            <a:ext cx="8077200" cy="4585871"/>
          </a:xfrm>
          <a:prstGeom prst="rect">
            <a:avLst/>
          </a:prstGeom>
        </p:spPr>
        <p:txBody>
          <a:bodyPr wrap="square">
            <a:spAutoFit/>
          </a:bodyPr>
          <a:lstStyle/>
          <a:p>
            <a:pPr marL="457200" indent="-457200">
              <a:buFont typeface="Arial" pitchFamily="34" charset="0"/>
              <a:buChar char="•"/>
            </a:pPr>
            <a:r>
              <a:rPr lang="en-US" sz="4400" smtClean="0">
                <a:latin typeface="Aharoni" pitchFamily="2" charset="-79"/>
                <a:cs typeface="Aharoni" pitchFamily="2" charset="-79"/>
              </a:rPr>
              <a:t>As coaches, we </a:t>
            </a:r>
            <a:r>
              <a:rPr lang="en-US" sz="4400" dirty="0" smtClean="0">
                <a:latin typeface="Aharoni" pitchFamily="2" charset="-79"/>
                <a:cs typeface="Aharoni" pitchFamily="2" charset="-79"/>
              </a:rPr>
              <a:t>probably gain more than anyone from our writing center.  Here’s what we’ve learned...</a:t>
            </a:r>
          </a:p>
          <a:p>
            <a:endParaRPr lang="en-US" sz="2400" dirty="0" smtClean="0">
              <a:latin typeface="Aharoni" pitchFamily="2" charset="-79"/>
              <a:cs typeface="Aharoni" pitchFamily="2" charset="-79"/>
            </a:endParaRPr>
          </a:p>
          <a:p>
            <a:pPr marL="457200" indent="-457200">
              <a:buFontTx/>
              <a:buAutoNum type="arabicPeriod"/>
            </a:pPr>
            <a:endParaRPr lang="en-US" sz="2400" b="1" dirty="0" smtClean="0">
              <a:cs typeface="Aharoni" pitchFamily="2" charset="-79"/>
            </a:endParaRPr>
          </a:p>
          <a:p>
            <a:pPr marL="457200" indent="-457200">
              <a:buAutoNum type="arabicPeriod"/>
            </a:pPr>
            <a:endParaRPr lang="en-US" sz="2400" dirty="0" smtClean="0">
              <a:latin typeface="Aharoni" pitchFamily="2" charset="-79"/>
              <a:cs typeface="Aharoni" pitchFamily="2" charset="-79"/>
            </a:endParaRPr>
          </a:p>
        </p:txBody>
      </p:sp>
    </p:spTree>
    <p:extLst>
      <p:ext uri="{BB962C8B-B14F-4D97-AF65-F5344CB8AC3E}">
        <p14:creationId xmlns:p14="http://schemas.microsoft.com/office/powerpoint/2010/main" val="427883475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971800"/>
            <a:ext cx="9144000" cy="1143000"/>
          </a:xfrm>
        </p:spPr>
        <p:txBody>
          <a:bodyPr>
            <a:noAutofit/>
          </a:bodyPr>
          <a:lstStyle/>
          <a:p>
            <a:pPr algn="ctr"/>
            <a:r>
              <a:rPr lang="en-US" sz="6000" dirty="0" smtClean="0">
                <a:ln w="38100">
                  <a:solidFill>
                    <a:schemeClr val="tx1"/>
                  </a:solidFill>
                </a:ln>
                <a:solidFill>
                  <a:srgbClr val="7030A0"/>
                </a:solidFill>
                <a:latin typeface="Aharoni" pitchFamily="2" charset="-79"/>
                <a:cs typeface="Aharoni" pitchFamily="2" charset="-79"/>
              </a:rPr>
              <a:t>Resources to Help</a:t>
            </a:r>
            <a:br>
              <a:rPr lang="en-US" sz="6000" dirty="0" smtClean="0">
                <a:ln w="38100">
                  <a:solidFill>
                    <a:schemeClr val="tx1"/>
                  </a:solidFill>
                </a:ln>
                <a:solidFill>
                  <a:srgbClr val="7030A0"/>
                </a:solidFill>
                <a:latin typeface="Aharoni" pitchFamily="2" charset="-79"/>
                <a:cs typeface="Aharoni" pitchFamily="2" charset="-79"/>
              </a:rPr>
            </a:br>
            <a:r>
              <a:rPr lang="en-US" sz="6000" dirty="0" smtClean="0">
                <a:ln w="38100">
                  <a:solidFill>
                    <a:schemeClr val="tx1"/>
                  </a:solidFill>
                </a:ln>
                <a:solidFill>
                  <a:srgbClr val="7030A0"/>
                </a:solidFill>
                <a:latin typeface="Aharoni" pitchFamily="2" charset="-79"/>
                <a:cs typeface="Aharoni" pitchFamily="2" charset="-79"/>
              </a:rPr>
              <a:t>You Create a Writing</a:t>
            </a:r>
            <a:br>
              <a:rPr lang="en-US" sz="6000" dirty="0" smtClean="0">
                <a:ln w="38100">
                  <a:solidFill>
                    <a:schemeClr val="tx1"/>
                  </a:solidFill>
                </a:ln>
                <a:solidFill>
                  <a:srgbClr val="7030A0"/>
                </a:solidFill>
                <a:latin typeface="Aharoni" pitchFamily="2" charset="-79"/>
                <a:cs typeface="Aharoni" pitchFamily="2" charset="-79"/>
              </a:rPr>
            </a:br>
            <a:r>
              <a:rPr lang="en-US" sz="6000" dirty="0" smtClean="0">
                <a:ln w="38100">
                  <a:solidFill>
                    <a:schemeClr val="tx1"/>
                  </a:solidFill>
                </a:ln>
                <a:solidFill>
                  <a:srgbClr val="7030A0"/>
                </a:solidFill>
                <a:latin typeface="Aharoni" pitchFamily="2" charset="-79"/>
                <a:cs typeface="Aharoni" pitchFamily="2" charset="-79"/>
              </a:rPr>
              <a:t>Center at Your School</a:t>
            </a:r>
            <a:r>
              <a:rPr lang="en-US" sz="4400" dirty="0" smtClean="0">
                <a:ln w="38100">
                  <a:solidFill>
                    <a:schemeClr val="tx1"/>
                  </a:solidFill>
                </a:ln>
                <a:solidFill>
                  <a:srgbClr val="7030A0"/>
                </a:solidFill>
                <a:latin typeface="Aharoni" pitchFamily="2" charset="-79"/>
                <a:cs typeface="Aharoni" pitchFamily="2" charset="-79"/>
              </a:rPr>
              <a:t/>
            </a:r>
            <a:br>
              <a:rPr lang="en-US" sz="4400" dirty="0" smtClean="0">
                <a:ln w="38100">
                  <a:solidFill>
                    <a:schemeClr val="tx1"/>
                  </a:solidFill>
                </a:ln>
                <a:solidFill>
                  <a:srgbClr val="7030A0"/>
                </a:solidFill>
                <a:latin typeface="Aharoni" pitchFamily="2" charset="-79"/>
                <a:cs typeface="Aharoni" pitchFamily="2" charset="-79"/>
              </a:rPr>
            </a:br>
            <a:r>
              <a:rPr lang="en-US" sz="4400" dirty="0" smtClean="0">
                <a:ln w="38100">
                  <a:solidFill>
                    <a:schemeClr val="tx1"/>
                  </a:solidFill>
                </a:ln>
                <a:solidFill>
                  <a:srgbClr val="7030A0"/>
                </a:solidFill>
                <a:latin typeface="Aharoni" pitchFamily="2" charset="-79"/>
                <a:cs typeface="Aharoni" pitchFamily="2" charset="-79"/>
              </a:rPr>
              <a:t/>
            </a:r>
            <a:br>
              <a:rPr lang="en-US" sz="4400" dirty="0" smtClean="0">
                <a:ln w="38100">
                  <a:solidFill>
                    <a:schemeClr val="tx1"/>
                  </a:solidFill>
                </a:ln>
                <a:solidFill>
                  <a:srgbClr val="7030A0"/>
                </a:solidFill>
                <a:latin typeface="Aharoni" pitchFamily="2" charset="-79"/>
                <a:cs typeface="Aharoni" pitchFamily="2" charset="-79"/>
              </a:rPr>
            </a:br>
            <a:r>
              <a:rPr lang="en-US" sz="4400" dirty="0" smtClean="0">
                <a:ln w="38100">
                  <a:solidFill>
                    <a:schemeClr val="tx1"/>
                  </a:solidFill>
                </a:ln>
                <a:solidFill>
                  <a:srgbClr val="7030A0"/>
                </a:solidFill>
                <a:latin typeface="Aharoni" pitchFamily="2" charset="-79"/>
                <a:cs typeface="Aharoni" pitchFamily="2" charset="-79"/>
                <a:hlinkClick r:id="rId3"/>
              </a:rPr>
              <a:t>www.writintitans.weebly.com</a:t>
            </a:r>
            <a:r>
              <a:rPr lang="en-US" sz="4400" dirty="0" smtClean="0">
                <a:ln w="38100">
                  <a:solidFill>
                    <a:schemeClr val="tx1"/>
                  </a:solidFill>
                </a:ln>
                <a:solidFill>
                  <a:srgbClr val="7030A0"/>
                </a:solidFill>
                <a:latin typeface="Aharoni" pitchFamily="2" charset="-79"/>
                <a:cs typeface="Aharoni" pitchFamily="2" charset="-79"/>
              </a:rPr>
              <a:t/>
            </a:r>
            <a:br>
              <a:rPr lang="en-US" sz="4400" dirty="0" smtClean="0">
                <a:ln w="38100">
                  <a:solidFill>
                    <a:schemeClr val="tx1"/>
                  </a:solidFill>
                </a:ln>
                <a:solidFill>
                  <a:srgbClr val="7030A0"/>
                </a:solidFill>
                <a:latin typeface="Aharoni" pitchFamily="2" charset="-79"/>
                <a:cs typeface="Aharoni" pitchFamily="2" charset="-79"/>
              </a:rPr>
            </a:br>
            <a:r>
              <a:rPr lang="en-US" sz="4400" dirty="0">
                <a:ln w="38100">
                  <a:solidFill>
                    <a:schemeClr val="tx1"/>
                  </a:solidFill>
                </a:ln>
                <a:solidFill>
                  <a:srgbClr val="7030A0"/>
                </a:solidFill>
                <a:latin typeface="Aharoni" pitchFamily="2" charset="-79"/>
                <a:cs typeface="Aharoni" pitchFamily="2" charset="-79"/>
              </a:rPr>
              <a:t/>
            </a:r>
            <a:br>
              <a:rPr lang="en-US" sz="4400" dirty="0">
                <a:ln w="38100">
                  <a:solidFill>
                    <a:schemeClr val="tx1"/>
                  </a:solidFill>
                </a:ln>
                <a:solidFill>
                  <a:srgbClr val="7030A0"/>
                </a:solidFill>
                <a:latin typeface="Aharoni" pitchFamily="2" charset="-79"/>
                <a:cs typeface="Aharoni" pitchFamily="2" charset="-79"/>
              </a:rPr>
            </a:br>
            <a:r>
              <a:rPr lang="en-US" sz="4400" dirty="0">
                <a:ln w="38100">
                  <a:solidFill>
                    <a:schemeClr val="tx1"/>
                  </a:solidFill>
                </a:ln>
                <a:solidFill>
                  <a:srgbClr val="7030A0"/>
                </a:solidFill>
                <a:latin typeface="Aharoni" pitchFamily="2" charset="-79"/>
                <a:cs typeface="Aharoni" pitchFamily="2" charset="-79"/>
                <a:hlinkClick r:id="rId4"/>
              </a:rPr>
              <a:t>http://ilstatewp.com/creating-a-writing-center-network</a:t>
            </a:r>
            <a:r>
              <a:rPr lang="en-US" sz="4400" dirty="0" smtClean="0">
                <a:ln w="38100">
                  <a:solidFill>
                    <a:schemeClr val="tx1"/>
                  </a:solidFill>
                </a:ln>
                <a:solidFill>
                  <a:srgbClr val="7030A0"/>
                </a:solidFill>
                <a:latin typeface="Aharoni" pitchFamily="2" charset="-79"/>
                <a:cs typeface="Aharoni" pitchFamily="2" charset="-79"/>
                <a:hlinkClick r:id="rId4"/>
              </a:rPr>
              <a:t>/</a:t>
            </a:r>
            <a:r>
              <a:rPr lang="en-US" sz="4400" dirty="0" smtClean="0">
                <a:ln w="38100">
                  <a:solidFill>
                    <a:schemeClr val="tx1"/>
                  </a:solidFill>
                </a:ln>
                <a:solidFill>
                  <a:srgbClr val="7030A0"/>
                </a:solidFill>
                <a:latin typeface="Aharoni" pitchFamily="2" charset="-79"/>
                <a:cs typeface="Aharoni" pitchFamily="2" charset="-79"/>
              </a:rPr>
              <a:t> </a:t>
            </a:r>
            <a:br>
              <a:rPr lang="en-US" sz="4400" dirty="0" smtClean="0">
                <a:ln w="38100">
                  <a:solidFill>
                    <a:schemeClr val="tx1"/>
                  </a:solidFill>
                </a:ln>
                <a:solidFill>
                  <a:srgbClr val="7030A0"/>
                </a:solidFill>
                <a:latin typeface="Aharoni" pitchFamily="2" charset="-79"/>
                <a:cs typeface="Aharoni" pitchFamily="2" charset="-79"/>
              </a:rPr>
            </a:br>
            <a:endParaRPr lang="en-US" sz="4400" dirty="0"/>
          </a:p>
        </p:txBody>
      </p:sp>
    </p:spTree>
    <p:extLst>
      <p:ext uri="{BB962C8B-B14F-4D97-AF65-F5344CB8AC3E}">
        <p14:creationId xmlns:p14="http://schemas.microsoft.com/office/powerpoint/2010/main" val="394908089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063" y="2971800"/>
            <a:ext cx="9144000" cy="1143000"/>
          </a:xfrm>
        </p:spPr>
        <p:txBody>
          <a:bodyPr>
            <a:noAutofit/>
          </a:bodyPr>
          <a:lstStyle/>
          <a:p>
            <a:pPr algn="ctr"/>
            <a:r>
              <a:rPr lang="en-US" sz="9600" u="sng" dirty="0" smtClean="0">
                <a:ln w="38100">
                  <a:solidFill>
                    <a:schemeClr val="tx1"/>
                  </a:solidFill>
                </a:ln>
                <a:solidFill>
                  <a:srgbClr val="7030A0"/>
                </a:solidFill>
                <a:latin typeface="Aharoni" pitchFamily="2" charset="-79"/>
                <a:cs typeface="Aharoni" pitchFamily="2" charset="-79"/>
              </a:rPr>
              <a:t>Q &amp; A</a:t>
            </a:r>
            <a:br>
              <a:rPr lang="en-US" sz="9600" u="sng" dirty="0" smtClean="0">
                <a:ln w="38100">
                  <a:solidFill>
                    <a:schemeClr val="tx1"/>
                  </a:solidFill>
                </a:ln>
                <a:solidFill>
                  <a:srgbClr val="7030A0"/>
                </a:solidFill>
                <a:latin typeface="Aharoni" pitchFamily="2" charset="-79"/>
                <a:cs typeface="Aharoni" pitchFamily="2" charset="-79"/>
              </a:rPr>
            </a:br>
            <a:r>
              <a:rPr lang="en-US" sz="2000" dirty="0" smtClean="0">
                <a:ln w="38100">
                  <a:solidFill>
                    <a:schemeClr val="tx1"/>
                  </a:solidFill>
                </a:ln>
                <a:solidFill>
                  <a:srgbClr val="7030A0"/>
                </a:solidFill>
                <a:latin typeface="Aharoni" pitchFamily="2" charset="-79"/>
                <a:cs typeface="Aharoni" pitchFamily="2" charset="-79"/>
              </a:rPr>
              <a:t/>
            </a:r>
            <a:br>
              <a:rPr lang="en-US" sz="2000" dirty="0" smtClean="0">
                <a:ln w="38100">
                  <a:solidFill>
                    <a:schemeClr val="tx1"/>
                  </a:solidFill>
                </a:ln>
                <a:solidFill>
                  <a:srgbClr val="7030A0"/>
                </a:solidFill>
                <a:latin typeface="Aharoni" pitchFamily="2" charset="-79"/>
                <a:cs typeface="Aharoni" pitchFamily="2" charset="-79"/>
              </a:rPr>
            </a:br>
            <a:r>
              <a:rPr lang="en-US" sz="6000" dirty="0">
                <a:solidFill>
                  <a:schemeClr val="tx1"/>
                </a:solidFill>
                <a:latin typeface="Aharoni" pitchFamily="2" charset="-79"/>
                <a:cs typeface="Aharoni" pitchFamily="2" charset="-79"/>
              </a:rPr>
              <a:t>--Questions for our </a:t>
            </a:r>
            <a:r>
              <a:rPr lang="en-US" sz="6000" dirty="0" err="1">
                <a:solidFill>
                  <a:schemeClr val="tx1"/>
                </a:solidFill>
                <a:latin typeface="Aharoni" pitchFamily="2" charset="-79"/>
                <a:cs typeface="Aharoni" pitchFamily="2" charset="-79"/>
              </a:rPr>
              <a:t>Writin</a:t>
            </a:r>
            <a:r>
              <a:rPr lang="en-US" sz="6000" dirty="0">
                <a:solidFill>
                  <a:schemeClr val="tx1"/>
                </a:solidFill>
                <a:latin typeface="Aharoni" pitchFamily="2" charset="-79"/>
                <a:cs typeface="Aharoni" pitchFamily="2" charset="-79"/>
              </a:rPr>
              <a:t>’ Titan coaches</a:t>
            </a:r>
            <a:r>
              <a:rPr lang="en-US" sz="8000" dirty="0">
                <a:solidFill>
                  <a:schemeClr val="tx1"/>
                </a:solidFill>
                <a:latin typeface="Aharoni" pitchFamily="2" charset="-79"/>
                <a:cs typeface="Aharoni" pitchFamily="2" charset="-79"/>
              </a:rPr>
              <a:t>?</a:t>
            </a:r>
            <a:r>
              <a:rPr lang="en-US" sz="8000" dirty="0">
                <a:solidFill>
                  <a:schemeClr val="tx1"/>
                </a:solidFill>
              </a:rPr>
              <a:t/>
            </a:r>
            <a:br>
              <a:rPr lang="en-US" sz="8000" dirty="0">
                <a:solidFill>
                  <a:schemeClr val="tx1"/>
                </a:solidFill>
              </a:rPr>
            </a:br>
            <a:r>
              <a:rPr lang="en-US" sz="6000" dirty="0" smtClean="0">
                <a:solidFill>
                  <a:schemeClr val="tx1"/>
                </a:solidFill>
                <a:latin typeface="Aharoni" pitchFamily="2" charset="-79"/>
                <a:cs typeface="Aharoni" pitchFamily="2" charset="-79"/>
              </a:rPr>
              <a:t>--Questions for </a:t>
            </a:r>
            <a:br>
              <a:rPr lang="en-US" sz="6000" dirty="0" smtClean="0">
                <a:solidFill>
                  <a:schemeClr val="tx1"/>
                </a:solidFill>
                <a:latin typeface="Aharoni" pitchFamily="2" charset="-79"/>
                <a:cs typeface="Aharoni" pitchFamily="2" charset="-79"/>
              </a:rPr>
            </a:br>
            <a:r>
              <a:rPr lang="en-US" sz="6000" dirty="0" smtClean="0">
                <a:solidFill>
                  <a:schemeClr val="tx1"/>
                </a:solidFill>
                <a:latin typeface="Aharoni" pitchFamily="2" charset="-79"/>
                <a:cs typeface="Aharoni" pitchFamily="2" charset="-79"/>
              </a:rPr>
              <a:t>Rich</a:t>
            </a:r>
            <a:r>
              <a:rPr lang="en-US" sz="7200" dirty="0" smtClean="0">
                <a:solidFill>
                  <a:schemeClr val="tx1"/>
                </a:solidFill>
                <a:latin typeface="Aharoni" pitchFamily="2" charset="-79"/>
                <a:cs typeface="Aharoni" pitchFamily="2" charset="-79"/>
              </a:rPr>
              <a:t>?</a:t>
            </a:r>
            <a:r>
              <a:rPr lang="en-US" sz="6000" dirty="0" smtClean="0">
                <a:solidFill>
                  <a:schemeClr val="tx1"/>
                </a:solidFill>
                <a:latin typeface="Aharoni" pitchFamily="2" charset="-79"/>
                <a:cs typeface="Aharoni" pitchFamily="2" charset="-79"/>
              </a:rPr>
              <a:t/>
            </a:r>
            <a:br>
              <a:rPr lang="en-US" sz="6000" dirty="0" smtClean="0">
                <a:solidFill>
                  <a:schemeClr val="tx1"/>
                </a:solidFill>
                <a:latin typeface="Aharoni" pitchFamily="2" charset="-79"/>
                <a:cs typeface="Aharoni" pitchFamily="2" charset="-79"/>
              </a:rPr>
            </a:br>
            <a:endParaRPr lang="en-US" sz="8000" dirty="0">
              <a:solidFill>
                <a:schemeClr val="tx1"/>
              </a:solidFill>
            </a:endParaRPr>
          </a:p>
        </p:txBody>
      </p:sp>
    </p:spTree>
    <p:extLst>
      <p:ext uri="{BB962C8B-B14F-4D97-AF65-F5344CB8AC3E}">
        <p14:creationId xmlns:p14="http://schemas.microsoft.com/office/powerpoint/2010/main" val="66957736"/>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782" y="457200"/>
            <a:ext cx="9144000" cy="1143000"/>
          </a:xfrm>
        </p:spPr>
        <p:txBody>
          <a:bodyPr>
            <a:noAutofit/>
          </a:bodyPr>
          <a:lstStyle/>
          <a:p>
            <a:pPr algn="ctr"/>
            <a:r>
              <a:rPr lang="en-US" sz="8000" dirty="0" smtClean="0">
                <a:ln w="38100">
                  <a:solidFill>
                    <a:schemeClr val="tx1"/>
                  </a:solidFill>
                </a:ln>
                <a:solidFill>
                  <a:srgbClr val="7030A0"/>
                </a:solidFill>
                <a:latin typeface="Aharoni" pitchFamily="2" charset="-79"/>
                <a:cs typeface="Aharoni" pitchFamily="2" charset="-79"/>
              </a:rPr>
              <a:t>Works Cited</a:t>
            </a:r>
            <a:endParaRPr lang="en-US" sz="8000" dirty="0"/>
          </a:p>
        </p:txBody>
      </p:sp>
      <p:sp>
        <p:nvSpPr>
          <p:cNvPr id="5" name="Rectangle 4"/>
          <p:cNvSpPr/>
          <p:nvPr/>
        </p:nvSpPr>
        <p:spPr>
          <a:xfrm>
            <a:off x="152400" y="1582341"/>
            <a:ext cx="8686800" cy="3416320"/>
          </a:xfrm>
          <a:prstGeom prst="rect">
            <a:avLst/>
          </a:prstGeom>
        </p:spPr>
        <p:txBody>
          <a:bodyPr wrap="square">
            <a:spAutoFit/>
          </a:bodyPr>
          <a:lstStyle/>
          <a:p>
            <a:r>
              <a:rPr lang="en-US" dirty="0" smtClean="0">
                <a:latin typeface="Aharoni" pitchFamily="2" charset="-79"/>
                <a:cs typeface="Aharoni" pitchFamily="2" charset="-79"/>
              </a:rPr>
              <a:t>“Appendix </a:t>
            </a:r>
            <a:r>
              <a:rPr lang="en-US" dirty="0">
                <a:latin typeface="Aharoni" pitchFamily="2" charset="-79"/>
                <a:cs typeface="Aharoni" pitchFamily="2" charset="-79"/>
              </a:rPr>
              <a:t>C:  Samples of Student Writing—Common Core State Standards for </a:t>
            </a:r>
            <a:r>
              <a:rPr lang="en-US" dirty="0" smtClean="0">
                <a:latin typeface="Aharoni" pitchFamily="2" charset="-79"/>
                <a:cs typeface="Aharoni" pitchFamily="2" charset="-79"/>
              </a:rPr>
              <a:t>	English </a:t>
            </a:r>
            <a:r>
              <a:rPr lang="en-US" dirty="0">
                <a:latin typeface="Aharoni" pitchFamily="2" charset="-79"/>
                <a:cs typeface="Aharoni" pitchFamily="2" charset="-79"/>
              </a:rPr>
              <a:t>	Language Arts &amp; Literacy in History/Social Studies, Science, </a:t>
            </a:r>
            <a:r>
              <a:rPr lang="en-US" dirty="0" smtClean="0">
                <a:latin typeface="Aharoni" pitchFamily="2" charset="-79"/>
                <a:cs typeface="Aharoni" pitchFamily="2" charset="-79"/>
              </a:rPr>
              <a:t>	and </a:t>
            </a:r>
            <a:r>
              <a:rPr lang="en-US" dirty="0">
                <a:latin typeface="Aharoni" pitchFamily="2" charset="-79"/>
                <a:cs typeface="Aharoni" pitchFamily="2" charset="-79"/>
              </a:rPr>
              <a:t>Technical </a:t>
            </a:r>
            <a:r>
              <a:rPr lang="en-US" dirty="0" err="1" smtClean="0">
                <a:latin typeface="Aharoni" pitchFamily="2" charset="-79"/>
                <a:cs typeface="Aharoni" pitchFamily="2" charset="-79"/>
              </a:rPr>
              <a:t>Subjects.”</a:t>
            </a:r>
            <a:r>
              <a:rPr lang="en-US" i="1" dirty="0" err="1" smtClean="0">
                <a:latin typeface="Aharoni" pitchFamily="2" charset="-79"/>
                <a:cs typeface="Aharoni" pitchFamily="2" charset="-79"/>
              </a:rPr>
              <a:t>Common</a:t>
            </a:r>
            <a:r>
              <a:rPr lang="en-US" i="1" dirty="0" smtClean="0">
                <a:latin typeface="Aharoni" pitchFamily="2" charset="-79"/>
                <a:cs typeface="Aharoni" pitchFamily="2" charset="-79"/>
              </a:rPr>
              <a:t> </a:t>
            </a:r>
            <a:r>
              <a:rPr lang="en-US" i="1" dirty="0">
                <a:latin typeface="Aharoni" pitchFamily="2" charset="-79"/>
                <a:cs typeface="Aharoni" pitchFamily="2" charset="-79"/>
              </a:rPr>
              <a:t>Core State Standards Initiative</a:t>
            </a:r>
            <a:r>
              <a:rPr lang="en-US" dirty="0">
                <a:latin typeface="Aharoni" pitchFamily="2" charset="-79"/>
                <a:cs typeface="Aharoni" pitchFamily="2" charset="-79"/>
              </a:rPr>
              <a:t>.  2012.  </a:t>
            </a:r>
            <a:r>
              <a:rPr lang="en-US" dirty="0" smtClean="0">
                <a:latin typeface="Aharoni" pitchFamily="2" charset="-79"/>
                <a:cs typeface="Aharoni" pitchFamily="2" charset="-79"/>
              </a:rPr>
              <a:t>	Web</a:t>
            </a:r>
            <a:r>
              <a:rPr lang="en-US" dirty="0">
                <a:latin typeface="Aharoni" pitchFamily="2" charset="-79"/>
                <a:cs typeface="Aharoni" pitchFamily="2" charset="-79"/>
              </a:rPr>
              <a:t>.  7 Feb. 2014</a:t>
            </a:r>
            <a:r>
              <a:rPr lang="en-US" dirty="0" smtClean="0">
                <a:latin typeface="Aharoni" pitchFamily="2" charset="-79"/>
                <a:cs typeface="Aharoni" pitchFamily="2" charset="-79"/>
              </a:rPr>
              <a:t>.</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Kent</a:t>
            </a:r>
            <a:r>
              <a:rPr lang="en-US" dirty="0">
                <a:latin typeface="Aharoni" pitchFamily="2" charset="-79"/>
                <a:cs typeface="Aharoni" pitchFamily="2" charset="-79"/>
              </a:rPr>
              <a:t>, Richard.  </a:t>
            </a:r>
            <a:r>
              <a:rPr lang="en-US" i="1" dirty="0">
                <a:latin typeface="Aharoni" pitchFamily="2" charset="-79"/>
                <a:cs typeface="Aharoni" pitchFamily="2" charset="-79"/>
              </a:rPr>
              <a:t>A Guide to Creating Student-Staffed Writing Centers:  </a:t>
            </a:r>
            <a:endParaRPr lang="en-US" i="1" dirty="0" smtClean="0">
              <a:latin typeface="Aharoni" pitchFamily="2" charset="-79"/>
              <a:cs typeface="Aharoni" pitchFamily="2" charset="-79"/>
            </a:endParaRPr>
          </a:p>
          <a:p>
            <a:r>
              <a:rPr lang="en-US" i="1" dirty="0">
                <a:latin typeface="Aharoni" pitchFamily="2" charset="-79"/>
                <a:cs typeface="Aharoni" pitchFamily="2" charset="-79"/>
              </a:rPr>
              <a:t>	</a:t>
            </a:r>
            <a:r>
              <a:rPr lang="en-US" i="1" dirty="0" smtClean="0">
                <a:latin typeface="Aharoni" pitchFamily="2" charset="-79"/>
                <a:cs typeface="Aharoni" pitchFamily="2" charset="-79"/>
              </a:rPr>
              <a:t>Grades 6-12</a:t>
            </a:r>
            <a:r>
              <a:rPr lang="en-US" i="1" dirty="0">
                <a:latin typeface="Aharoni" pitchFamily="2" charset="-79"/>
                <a:cs typeface="Aharoni" pitchFamily="2" charset="-79"/>
              </a:rPr>
              <a:t>.</a:t>
            </a:r>
            <a:r>
              <a:rPr lang="en-US" dirty="0">
                <a:latin typeface="Aharoni" pitchFamily="2" charset="-79"/>
                <a:cs typeface="Aharoni" pitchFamily="2" charset="-79"/>
              </a:rPr>
              <a:t>  New </a:t>
            </a:r>
            <a:r>
              <a:rPr lang="en-US" dirty="0" smtClean="0">
                <a:latin typeface="Aharoni" pitchFamily="2" charset="-79"/>
                <a:cs typeface="Aharoni" pitchFamily="2" charset="-79"/>
              </a:rPr>
              <a:t>York</a:t>
            </a:r>
            <a:r>
              <a:rPr lang="en-US" dirty="0">
                <a:latin typeface="Aharoni" pitchFamily="2" charset="-79"/>
                <a:cs typeface="Aharoni" pitchFamily="2" charset="-79"/>
              </a:rPr>
              <a:t>:  </a:t>
            </a:r>
            <a:r>
              <a:rPr lang="en-US" dirty="0" smtClean="0">
                <a:latin typeface="Aharoni" pitchFamily="2" charset="-79"/>
                <a:cs typeface="Aharoni" pitchFamily="2" charset="-79"/>
              </a:rPr>
              <a:t>Peter </a:t>
            </a:r>
            <a:r>
              <a:rPr lang="en-US" dirty="0">
                <a:latin typeface="Aharoni" pitchFamily="2" charset="-79"/>
                <a:cs typeface="Aharoni" pitchFamily="2" charset="-79"/>
              </a:rPr>
              <a:t>Lang, 2006.  Print</a:t>
            </a:r>
            <a:r>
              <a:rPr lang="en-US" dirty="0" smtClean="0">
                <a:latin typeface="Aharoni" pitchFamily="2" charset="-79"/>
                <a:cs typeface="Aharoni" pitchFamily="2" charset="-79"/>
              </a:rPr>
              <a:t>.</a:t>
            </a:r>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McKinney</a:t>
            </a:r>
            <a:r>
              <a:rPr lang="en-US" dirty="0">
                <a:latin typeface="Aharoni" pitchFamily="2" charset="-79"/>
                <a:cs typeface="Aharoni" pitchFamily="2" charset="-79"/>
              </a:rPr>
              <a:t>, Jackie </a:t>
            </a:r>
            <a:r>
              <a:rPr lang="en-US" dirty="0" err="1">
                <a:latin typeface="Aharoni" pitchFamily="2" charset="-79"/>
                <a:cs typeface="Aharoni" pitchFamily="2" charset="-79"/>
              </a:rPr>
              <a:t>Grutsch</a:t>
            </a:r>
            <a:r>
              <a:rPr lang="en-US" dirty="0">
                <a:latin typeface="Aharoni" pitchFamily="2" charset="-79"/>
                <a:cs typeface="Aharoni" pitchFamily="2" charset="-79"/>
              </a:rPr>
              <a:t>.  </a:t>
            </a:r>
            <a:r>
              <a:rPr lang="en-US" i="1" dirty="0">
                <a:latin typeface="Aharoni" pitchFamily="2" charset="-79"/>
                <a:cs typeface="Aharoni" pitchFamily="2" charset="-79"/>
              </a:rPr>
              <a:t>Peripheral Visions for Writing Centers</a:t>
            </a:r>
            <a:r>
              <a:rPr lang="en-US" dirty="0">
                <a:latin typeface="Aharoni" pitchFamily="2" charset="-79"/>
                <a:cs typeface="Aharoni" pitchFamily="2" charset="-79"/>
              </a:rPr>
              <a:t>.  Logan, UT:  </a:t>
            </a:r>
            <a:r>
              <a:rPr lang="en-US" dirty="0" smtClean="0">
                <a:latin typeface="Aharoni" pitchFamily="2" charset="-79"/>
                <a:cs typeface="Aharoni" pitchFamily="2" charset="-79"/>
              </a:rPr>
              <a:t>	Utah State</a:t>
            </a:r>
            <a:r>
              <a:rPr lang="en-US" dirty="0">
                <a:latin typeface="Aharoni" pitchFamily="2" charset="-79"/>
                <a:cs typeface="Aharoni" pitchFamily="2" charset="-79"/>
              </a:rPr>
              <a:t>, </a:t>
            </a:r>
            <a:r>
              <a:rPr lang="en-US" dirty="0" smtClean="0">
                <a:latin typeface="Aharoni" pitchFamily="2" charset="-79"/>
                <a:cs typeface="Aharoni" pitchFamily="2" charset="-79"/>
              </a:rPr>
              <a:t> 2013</a:t>
            </a:r>
            <a:r>
              <a:rPr lang="en-US" dirty="0">
                <a:latin typeface="Aharoni" pitchFamily="2" charset="-79"/>
                <a:cs typeface="Aharoni" pitchFamily="2" charset="-79"/>
              </a:rPr>
              <a:t>.  Print.</a:t>
            </a:r>
          </a:p>
          <a:p>
            <a:endParaRPr lang="en-US" dirty="0"/>
          </a:p>
          <a:p>
            <a:r>
              <a:rPr lang="en-US" dirty="0" smtClean="0"/>
              <a:t>  </a:t>
            </a:r>
            <a:endParaRPr lang="en-US" dirty="0"/>
          </a:p>
        </p:txBody>
      </p:sp>
      <p:sp>
        <p:nvSpPr>
          <p:cNvPr id="6" name="Rectangle 5"/>
          <p:cNvSpPr/>
          <p:nvPr/>
        </p:nvSpPr>
        <p:spPr>
          <a:xfrm>
            <a:off x="170234" y="4343400"/>
            <a:ext cx="8651132" cy="2585323"/>
          </a:xfrm>
          <a:prstGeom prst="rect">
            <a:avLst/>
          </a:prstGeom>
        </p:spPr>
        <p:txBody>
          <a:bodyPr wrap="square">
            <a:spAutoFit/>
          </a:bodyPr>
          <a:lstStyle/>
          <a:p>
            <a:endParaRPr lang="en-US" dirty="0" smtClean="0">
              <a:latin typeface="Aharoni" pitchFamily="2" charset="-79"/>
              <a:cs typeface="Aharoni" pitchFamily="2" charset="-79"/>
            </a:endParaRPr>
          </a:p>
          <a:p>
            <a:r>
              <a:rPr lang="en-US" u="sng" dirty="0" smtClean="0">
                <a:latin typeface="Aharoni" pitchFamily="2" charset="-79"/>
                <a:cs typeface="Aharoni" pitchFamily="2" charset="-79"/>
              </a:rPr>
              <a:t>Suggested Readings:</a:t>
            </a:r>
          </a:p>
          <a:p>
            <a:r>
              <a:rPr lang="en-US" dirty="0" smtClean="0">
                <a:latin typeface="Aharoni" pitchFamily="2" charset="-79"/>
                <a:cs typeface="Aharoni" pitchFamily="2" charset="-79"/>
              </a:rPr>
              <a:t>Farrell</a:t>
            </a:r>
            <a:r>
              <a:rPr lang="en-US" dirty="0">
                <a:latin typeface="Aharoni" pitchFamily="2" charset="-79"/>
                <a:cs typeface="Aharoni" pitchFamily="2" charset="-79"/>
              </a:rPr>
              <a:t>, Pamela B.  </a:t>
            </a:r>
            <a:r>
              <a:rPr lang="en-US" i="1" dirty="0">
                <a:latin typeface="Aharoni" pitchFamily="2" charset="-79"/>
                <a:cs typeface="Aharoni" pitchFamily="2" charset="-79"/>
              </a:rPr>
              <a:t>The High School Writing Center:  Establishing and </a:t>
            </a:r>
          </a:p>
          <a:p>
            <a:r>
              <a:rPr lang="en-US" i="1" dirty="0">
                <a:latin typeface="Aharoni" pitchFamily="2" charset="-79"/>
                <a:cs typeface="Aharoni" pitchFamily="2" charset="-79"/>
              </a:rPr>
              <a:t>	Maintaining One</a:t>
            </a:r>
            <a:r>
              <a:rPr lang="en-US" dirty="0">
                <a:latin typeface="Aharoni" pitchFamily="2" charset="-79"/>
                <a:cs typeface="Aharoni" pitchFamily="2" charset="-79"/>
              </a:rPr>
              <a:t>.  Urbana, IL;  NCTE, 1989. Print</a:t>
            </a:r>
            <a:r>
              <a:rPr lang="en-US" dirty="0" smtClean="0">
                <a:latin typeface="Aharoni" pitchFamily="2" charset="-79"/>
                <a:cs typeface="Aharoni" pitchFamily="2" charset="-79"/>
              </a:rPr>
              <a:t>.</a:t>
            </a:r>
          </a:p>
          <a:p>
            <a:endParaRPr lang="en-US" dirty="0">
              <a:latin typeface="Aharoni" pitchFamily="2" charset="-79"/>
              <a:cs typeface="Aharoni" pitchFamily="2" charset="-79"/>
            </a:endParaRPr>
          </a:p>
          <a:p>
            <a:r>
              <a:rPr lang="en-US" dirty="0" err="1" smtClean="0">
                <a:latin typeface="Aharoni" pitchFamily="2" charset="-79"/>
                <a:cs typeface="Aharoni" pitchFamily="2" charset="-79"/>
              </a:rPr>
              <a:t>Fels</a:t>
            </a:r>
            <a:r>
              <a:rPr lang="en-US" dirty="0" smtClean="0">
                <a:latin typeface="Aharoni" pitchFamily="2" charset="-79"/>
                <a:cs typeface="Aharoni" pitchFamily="2" charset="-79"/>
              </a:rPr>
              <a:t>, Dawn and Jennifer Wells.  </a:t>
            </a:r>
            <a:r>
              <a:rPr lang="en-US" i="1" dirty="0" smtClean="0">
                <a:latin typeface="Aharoni" pitchFamily="2" charset="-79"/>
                <a:cs typeface="Aharoni" pitchFamily="2" charset="-79"/>
              </a:rPr>
              <a:t>The Successful High School Writing Center:  </a:t>
            </a:r>
          </a:p>
          <a:p>
            <a:r>
              <a:rPr lang="en-US" i="1" dirty="0">
                <a:latin typeface="Aharoni" pitchFamily="2" charset="-79"/>
                <a:cs typeface="Aharoni" pitchFamily="2" charset="-79"/>
              </a:rPr>
              <a:t>	</a:t>
            </a:r>
            <a:r>
              <a:rPr lang="en-US" i="1" dirty="0" smtClean="0">
                <a:latin typeface="Aharoni" pitchFamily="2" charset="-79"/>
                <a:cs typeface="Aharoni" pitchFamily="2" charset="-79"/>
              </a:rPr>
              <a:t>Building the Best Program for Your School.</a:t>
            </a:r>
            <a:r>
              <a:rPr lang="en-US" dirty="0" smtClean="0">
                <a:latin typeface="Aharoni" pitchFamily="2" charset="-79"/>
                <a:cs typeface="Aharoni" pitchFamily="2" charset="-79"/>
              </a:rPr>
              <a:t>  New York:  Teacher’s 	College,  2011. Print.</a:t>
            </a:r>
          </a:p>
          <a:p>
            <a:endParaRPr lang="en-US" dirty="0">
              <a:latin typeface="Aharoni" pitchFamily="2" charset="-79"/>
              <a:cs typeface="Aharoni" pitchFamily="2" charset="-79"/>
            </a:endParaRPr>
          </a:p>
        </p:txBody>
      </p:sp>
    </p:spTree>
    <p:extLst>
      <p:ext uri="{BB962C8B-B14F-4D97-AF65-F5344CB8AC3E}">
        <p14:creationId xmlns:p14="http://schemas.microsoft.com/office/powerpoint/2010/main" val="189811797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782" y="457200"/>
            <a:ext cx="9144000" cy="1143000"/>
          </a:xfrm>
        </p:spPr>
        <p:txBody>
          <a:bodyPr>
            <a:noAutofit/>
          </a:bodyPr>
          <a:lstStyle/>
          <a:p>
            <a:pPr algn="ctr"/>
            <a:r>
              <a:rPr lang="en-US" sz="6000" dirty="0" smtClean="0">
                <a:ln w="38100">
                  <a:solidFill>
                    <a:schemeClr val="tx1"/>
                  </a:solidFill>
                </a:ln>
                <a:solidFill>
                  <a:srgbClr val="7030A0"/>
                </a:solidFill>
                <a:latin typeface="Aharoni" pitchFamily="2" charset="-79"/>
                <a:cs typeface="Aharoni" pitchFamily="2" charset="-79"/>
              </a:rPr>
              <a:t>Contact—</a:t>
            </a:r>
            <a:endParaRPr lang="en-US" sz="6000" dirty="0"/>
          </a:p>
        </p:txBody>
      </p:sp>
      <p:sp>
        <p:nvSpPr>
          <p:cNvPr id="5" name="TextBox 4"/>
          <p:cNvSpPr txBox="1"/>
          <p:nvPr/>
        </p:nvSpPr>
        <p:spPr>
          <a:xfrm>
            <a:off x="533400" y="1621304"/>
            <a:ext cx="7467600" cy="2154436"/>
          </a:xfrm>
          <a:prstGeom prst="rect">
            <a:avLst/>
          </a:prstGeom>
          <a:noFill/>
        </p:spPr>
        <p:txBody>
          <a:bodyPr wrap="square" rtlCol="0">
            <a:spAutoFit/>
          </a:bodyPr>
          <a:lstStyle/>
          <a:p>
            <a:endParaRPr lang="en-US" sz="4000" dirty="0" smtClean="0">
              <a:latin typeface="Aharoni" pitchFamily="2" charset="-79"/>
              <a:cs typeface="Aharoni" pitchFamily="2" charset="-79"/>
            </a:endParaRPr>
          </a:p>
          <a:p>
            <a:r>
              <a:rPr lang="en-US" sz="4000" dirty="0" smtClean="0">
                <a:latin typeface="Aharoni" pitchFamily="2" charset="-79"/>
                <a:cs typeface="Aharoni" pitchFamily="2" charset="-79"/>
              </a:rPr>
              <a:t>Rich Martin—</a:t>
            </a:r>
          </a:p>
          <a:p>
            <a:r>
              <a:rPr lang="en-US" sz="4000" dirty="0">
                <a:latin typeface="Aharoni" pitchFamily="2" charset="-79"/>
                <a:cs typeface="Aharoni" pitchFamily="2" charset="-79"/>
              </a:rPr>
              <a:t>	</a:t>
            </a:r>
            <a:r>
              <a:rPr lang="en-US" sz="4000" dirty="0" smtClean="0">
                <a:latin typeface="Aharoni" pitchFamily="2" charset="-79"/>
                <a:cs typeface="Aharoni" pitchFamily="2" charset="-79"/>
              </a:rPr>
              <a:t>	martinr@unit</a:t>
            </a:r>
            <a:r>
              <a:rPr lang="en-US" sz="5400" dirty="0" smtClean="0">
                <a:latin typeface="Aharoni" pitchFamily="2" charset="-79"/>
                <a:cs typeface="Aharoni" pitchFamily="2" charset="-79"/>
              </a:rPr>
              <a:t>11</a:t>
            </a:r>
            <a:r>
              <a:rPr lang="en-US" sz="4000" dirty="0" smtClean="0">
                <a:latin typeface="Aharoni" pitchFamily="2" charset="-79"/>
                <a:cs typeface="Aharoni" pitchFamily="2" charset="-79"/>
              </a:rPr>
              <a:t>.org</a:t>
            </a:r>
            <a:endParaRPr lang="en-US" sz="4000" dirty="0">
              <a:latin typeface="Aharoni" pitchFamily="2" charset="-79"/>
              <a:cs typeface="Aharoni" pitchFamily="2" charset="-79"/>
            </a:endParaRPr>
          </a:p>
        </p:txBody>
      </p:sp>
    </p:spTree>
    <p:extLst>
      <p:ext uri="{BB962C8B-B14F-4D97-AF65-F5344CB8AC3E}">
        <p14:creationId xmlns:p14="http://schemas.microsoft.com/office/powerpoint/2010/main" val="1927905032"/>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51984"/>
            <a:ext cx="8077200" cy="1323439"/>
          </a:xfrm>
          <a:prstGeom prst="rect">
            <a:avLst/>
          </a:prstGeom>
        </p:spPr>
        <p:txBody>
          <a:bodyPr wrap="square">
            <a:spAutoFit/>
          </a:bodyPr>
          <a:lstStyle/>
          <a:p>
            <a:pPr algn="ctr"/>
            <a:r>
              <a:rPr lang="en-US" sz="40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What is a Student-led </a:t>
            </a:r>
          </a:p>
          <a:p>
            <a:pPr algn="ctr"/>
            <a:r>
              <a:rPr lang="en-US" sz="40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Writing Center?</a:t>
            </a:r>
          </a:p>
        </p:txBody>
      </p:sp>
      <p:sp>
        <p:nvSpPr>
          <p:cNvPr id="5" name="Rectangle 4"/>
          <p:cNvSpPr/>
          <p:nvPr/>
        </p:nvSpPr>
        <p:spPr>
          <a:xfrm>
            <a:off x="76200" y="1366584"/>
            <a:ext cx="8839200" cy="2154436"/>
          </a:xfrm>
          <a:prstGeom prst="rect">
            <a:avLst/>
          </a:prstGeom>
        </p:spPr>
        <p:txBody>
          <a:bodyPr wrap="square">
            <a:spAutoFit/>
          </a:bodyPr>
          <a:lstStyle/>
          <a:p>
            <a:pPr marL="342900" indent="-342900">
              <a:buFont typeface="Arial" pitchFamily="34" charset="0"/>
              <a:buChar char="•"/>
            </a:pPr>
            <a:r>
              <a:rPr lang="en-US" sz="2200" dirty="0">
                <a:latin typeface="Aharoni" pitchFamily="2" charset="-79"/>
                <a:cs typeface="Aharoni" pitchFamily="2" charset="-79"/>
              </a:rPr>
              <a:t>Nancy Grimm </a:t>
            </a:r>
            <a:r>
              <a:rPr lang="en-US" sz="2200" dirty="0" smtClean="0">
                <a:latin typeface="Aharoni" pitchFamily="2" charset="-79"/>
                <a:cs typeface="Aharoni" pitchFamily="2" charset="-79"/>
              </a:rPr>
              <a:t>identifies three </a:t>
            </a:r>
            <a:r>
              <a:rPr lang="en-US" sz="2200" dirty="0">
                <a:latin typeface="Aharoni" pitchFamily="2" charset="-79"/>
                <a:cs typeface="Aharoni" pitchFamily="2" charset="-79"/>
              </a:rPr>
              <a:t>common objectives writing centers </a:t>
            </a:r>
            <a:r>
              <a:rPr lang="en-US" sz="2200" dirty="0" smtClean="0">
                <a:latin typeface="Aharoni" pitchFamily="2" charset="-79"/>
                <a:cs typeface="Aharoni" pitchFamily="2" charset="-79"/>
              </a:rPr>
              <a:t>share:</a:t>
            </a:r>
          </a:p>
          <a:p>
            <a:r>
              <a:rPr lang="en-US" sz="2200" dirty="0">
                <a:latin typeface="Aharoni" pitchFamily="2" charset="-79"/>
                <a:cs typeface="Aharoni" pitchFamily="2" charset="-79"/>
              </a:rPr>
              <a:t>	</a:t>
            </a:r>
            <a:r>
              <a:rPr lang="en-US" sz="2200" dirty="0" smtClean="0">
                <a:latin typeface="Aharoni" pitchFamily="2" charset="-79"/>
                <a:cs typeface="Aharoni" pitchFamily="2" charset="-79"/>
              </a:rPr>
              <a:t>  1</a:t>
            </a:r>
            <a:r>
              <a:rPr lang="en-US" sz="2200" dirty="0">
                <a:latin typeface="Aharoni" pitchFamily="2" charset="-79"/>
                <a:cs typeface="Aharoni" pitchFamily="2" charset="-79"/>
              </a:rPr>
              <a:t>)  A good tutor makes the student do all the </a:t>
            </a:r>
            <a:r>
              <a:rPr lang="en-US" sz="2200" dirty="0" smtClean="0">
                <a:latin typeface="Aharoni" pitchFamily="2" charset="-79"/>
                <a:cs typeface="Aharoni" pitchFamily="2" charset="-79"/>
              </a:rPr>
              <a:t>work. </a:t>
            </a:r>
          </a:p>
          <a:p>
            <a:r>
              <a:rPr lang="en-US" sz="2200" dirty="0">
                <a:latin typeface="Aharoni" pitchFamily="2" charset="-79"/>
                <a:cs typeface="Aharoni" pitchFamily="2" charset="-79"/>
              </a:rPr>
              <a:t>	 </a:t>
            </a:r>
            <a:r>
              <a:rPr lang="en-US" sz="2200" dirty="0" smtClean="0">
                <a:latin typeface="Aharoni" pitchFamily="2" charset="-79"/>
                <a:cs typeface="Aharoni" pitchFamily="2" charset="-79"/>
              </a:rPr>
              <a:t> 2</a:t>
            </a:r>
            <a:r>
              <a:rPr lang="en-US" sz="2200" dirty="0">
                <a:latin typeface="Aharoni" pitchFamily="2" charset="-79"/>
                <a:cs typeface="Aharoni" pitchFamily="2" charset="-79"/>
              </a:rPr>
              <a:t>) The ultimate aim of a tutorial is an </a:t>
            </a:r>
            <a:r>
              <a:rPr lang="en-US" sz="2200" dirty="0" smtClean="0">
                <a:latin typeface="Aharoni" pitchFamily="2" charset="-79"/>
                <a:cs typeface="Aharoni" pitchFamily="2" charset="-79"/>
              </a:rPr>
              <a:t>independent writer.</a:t>
            </a:r>
          </a:p>
          <a:p>
            <a:r>
              <a:rPr lang="en-US" sz="2200" dirty="0">
                <a:latin typeface="Aharoni" pitchFamily="2" charset="-79"/>
                <a:cs typeface="Aharoni" pitchFamily="2" charset="-79"/>
              </a:rPr>
              <a:t>	</a:t>
            </a:r>
            <a:r>
              <a:rPr lang="en-US" sz="2200" dirty="0" smtClean="0">
                <a:latin typeface="Aharoni" pitchFamily="2" charset="-79"/>
                <a:cs typeface="Aharoni" pitchFamily="2" charset="-79"/>
              </a:rPr>
              <a:t>  3</a:t>
            </a:r>
            <a:r>
              <a:rPr lang="en-US" sz="2200" dirty="0">
                <a:latin typeface="Aharoni" pitchFamily="2" charset="-79"/>
                <a:cs typeface="Aharoni" pitchFamily="2" charset="-79"/>
              </a:rPr>
              <a:t>) Our job is to produce better writers, not </a:t>
            </a:r>
            <a:r>
              <a:rPr lang="en-US" sz="2200" dirty="0" smtClean="0">
                <a:latin typeface="Aharoni" pitchFamily="2" charset="-79"/>
                <a:cs typeface="Aharoni" pitchFamily="2" charset="-79"/>
              </a:rPr>
              <a:t>better writing.	</a:t>
            </a:r>
            <a:r>
              <a:rPr lang="en-US" sz="2400" dirty="0" smtClean="0">
                <a:latin typeface="Aharoni" pitchFamily="2" charset="-79"/>
                <a:cs typeface="Aharoni" pitchFamily="2" charset="-79"/>
              </a:rPr>
              <a:t>						</a:t>
            </a:r>
            <a:r>
              <a:rPr lang="en-US" sz="2200" dirty="0" smtClean="0">
                <a:latin typeface="Aharoni" pitchFamily="2" charset="-79"/>
                <a:cs typeface="Aharoni" pitchFamily="2" charset="-79"/>
              </a:rPr>
              <a:t>(McKinney 60) </a:t>
            </a:r>
            <a:endParaRPr lang="en-US" sz="2200" dirty="0">
              <a:latin typeface="Aharoni" pitchFamily="2" charset="-79"/>
              <a:cs typeface="Aharoni" pitchFamily="2" charset="-79"/>
            </a:endParaRPr>
          </a:p>
        </p:txBody>
      </p:sp>
      <p:sp>
        <p:nvSpPr>
          <p:cNvPr id="6" name="Rectangle 5"/>
          <p:cNvSpPr/>
          <p:nvPr/>
        </p:nvSpPr>
        <p:spPr>
          <a:xfrm>
            <a:off x="76200" y="3733800"/>
            <a:ext cx="8610600" cy="2123658"/>
          </a:xfrm>
          <a:prstGeom prst="rect">
            <a:avLst/>
          </a:prstGeom>
        </p:spPr>
        <p:txBody>
          <a:bodyPr wrap="square">
            <a:spAutoFit/>
          </a:bodyPr>
          <a:lstStyle/>
          <a:p>
            <a:pPr marL="342900" indent="-342900">
              <a:buFont typeface="Arial" pitchFamily="34" charset="0"/>
              <a:buChar char="•"/>
            </a:pPr>
            <a:r>
              <a:rPr lang="en-US" sz="2200" dirty="0" smtClean="0">
                <a:latin typeface="Aharoni" pitchFamily="2" charset="-79"/>
                <a:cs typeface="Aharoni" pitchFamily="2" charset="-79"/>
              </a:rPr>
              <a:t>Rich Kent— “Writing </a:t>
            </a:r>
            <a:r>
              <a:rPr lang="en-US" sz="2200" dirty="0">
                <a:latin typeface="Aharoni" pitchFamily="2" charset="-79"/>
                <a:cs typeface="Aharoni" pitchFamily="2" charset="-79"/>
              </a:rPr>
              <a:t>centers... are places where writers talk with fellow writers about their work in an </a:t>
            </a:r>
            <a:r>
              <a:rPr lang="en-US" sz="2200" dirty="0" smtClean="0">
                <a:latin typeface="Aharoni" pitchFamily="2" charset="-79"/>
                <a:cs typeface="Aharoni" pitchFamily="2" charset="-79"/>
              </a:rPr>
              <a:t>effort </a:t>
            </a:r>
            <a:r>
              <a:rPr lang="en-US" sz="2200" dirty="0">
                <a:latin typeface="Aharoni" pitchFamily="2" charset="-79"/>
                <a:cs typeface="Aharoni" pitchFamily="2" charset="-79"/>
              </a:rPr>
              <a:t>to discover a thesis, overcome procrastination, develop ideas, create an outline, </a:t>
            </a:r>
            <a:r>
              <a:rPr lang="en-US" sz="2200" dirty="0" smtClean="0">
                <a:latin typeface="Aharoni" pitchFamily="2" charset="-79"/>
                <a:cs typeface="Aharoni" pitchFamily="2" charset="-79"/>
              </a:rPr>
              <a:t>evaluate </a:t>
            </a:r>
            <a:r>
              <a:rPr lang="en-US" sz="2200" dirty="0">
                <a:latin typeface="Aharoni" pitchFamily="2" charset="-79"/>
                <a:cs typeface="Aharoni" pitchFamily="2" charset="-79"/>
              </a:rPr>
              <a:t>a draft, or revise a draft.  Writing center staff  members support, tutor, and </a:t>
            </a:r>
            <a:r>
              <a:rPr lang="en-US" sz="2200" dirty="0" smtClean="0">
                <a:latin typeface="Aharoni" pitchFamily="2" charset="-79"/>
                <a:cs typeface="Aharoni" pitchFamily="2" charset="-79"/>
              </a:rPr>
              <a:t>confer </a:t>
            </a:r>
            <a:r>
              <a:rPr lang="en-US" sz="2200" dirty="0">
                <a:latin typeface="Aharoni" pitchFamily="2" charset="-79"/>
                <a:cs typeface="Aharoni" pitchFamily="2" charset="-79"/>
              </a:rPr>
              <a:t>with writers in an effort to encourage and motivate</a:t>
            </a:r>
            <a:r>
              <a:rPr lang="en-US" sz="2200" dirty="0" smtClean="0">
                <a:latin typeface="Aharoni" pitchFamily="2" charset="-79"/>
                <a:cs typeface="Aharoni" pitchFamily="2" charset="-79"/>
              </a:rPr>
              <a:t>.” 		(Kent </a:t>
            </a:r>
            <a:r>
              <a:rPr lang="en-US" sz="2200" dirty="0">
                <a:latin typeface="Aharoni" pitchFamily="2" charset="-79"/>
                <a:cs typeface="Aharoni" pitchFamily="2" charset="-79"/>
              </a:rPr>
              <a:t>2</a:t>
            </a:r>
            <a:r>
              <a:rPr lang="en-US" sz="2200" dirty="0" smtClean="0">
                <a:latin typeface="Aharoni" pitchFamily="2" charset="-79"/>
                <a:cs typeface="Aharoni" pitchFamily="2" charset="-79"/>
              </a:rPr>
              <a:t>)</a:t>
            </a:r>
            <a:endParaRPr lang="en-US" sz="2200" dirty="0">
              <a:latin typeface="Aharoni" pitchFamily="2" charset="-79"/>
              <a:cs typeface="Aharoni" pitchFamily="2" charset="-79"/>
            </a:endParaRPr>
          </a:p>
        </p:txBody>
      </p:sp>
    </p:spTree>
    <p:extLst>
      <p:ext uri="{BB962C8B-B14F-4D97-AF65-F5344CB8AC3E}">
        <p14:creationId xmlns:p14="http://schemas.microsoft.com/office/powerpoint/2010/main" val="2346826475"/>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8600"/>
            <a:ext cx="8153400" cy="1200329"/>
          </a:xfrm>
          <a:prstGeom prst="rect">
            <a:avLst/>
          </a:prstGeom>
        </p:spPr>
        <p:txBody>
          <a:bodyPr wrap="square">
            <a:spAutoFit/>
          </a:bodyPr>
          <a:lstStyle/>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The </a:t>
            </a:r>
            <a:r>
              <a:rPr lang="en-US" sz="3600" b="1" dirty="0" err="1"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Writin</a:t>
            </a: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 Titan Program </a:t>
            </a:r>
          </a:p>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of El Paso-Gridley Junior High</a:t>
            </a:r>
          </a:p>
        </p:txBody>
      </p:sp>
      <p:sp>
        <p:nvSpPr>
          <p:cNvPr id="5" name="TextBox 4"/>
          <p:cNvSpPr txBox="1"/>
          <p:nvPr/>
        </p:nvSpPr>
        <p:spPr>
          <a:xfrm>
            <a:off x="228599" y="1428929"/>
            <a:ext cx="8382001" cy="6124754"/>
          </a:xfrm>
          <a:prstGeom prst="rect">
            <a:avLst/>
          </a:prstGeom>
          <a:noFill/>
        </p:spPr>
        <p:txBody>
          <a:bodyPr wrap="square" rtlCol="0">
            <a:spAutoFit/>
          </a:bodyPr>
          <a:lstStyle/>
          <a:p>
            <a:pPr marL="285750" indent="-285750">
              <a:buFont typeface="Arial" pitchFamily="34" charset="0"/>
              <a:buChar char="•"/>
            </a:pPr>
            <a:r>
              <a:rPr lang="en-US" sz="2400" dirty="0" smtClean="0">
                <a:latin typeface="Aharoni" pitchFamily="2" charset="-79"/>
                <a:cs typeface="Aharoni" pitchFamily="2" charset="-79"/>
              </a:rPr>
              <a:t>The </a:t>
            </a:r>
            <a:r>
              <a:rPr lang="en-US" sz="2400" dirty="0" err="1" smtClean="0">
                <a:latin typeface="Aharoni" pitchFamily="2" charset="-79"/>
                <a:cs typeface="Aharoni" pitchFamily="2" charset="-79"/>
              </a:rPr>
              <a:t>Writin</a:t>
            </a:r>
            <a:r>
              <a:rPr lang="en-US" sz="2400" dirty="0" smtClean="0">
                <a:latin typeface="Aharoni" pitchFamily="2" charset="-79"/>
                <a:cs typeface="Aharoni" pitchFamily="2" charset="-79"/>
              </a:rPr>
              <a:t>’ Titan Program was established in September </a:t>
            </a:r>
            <a:r>
              <a:rPr lang="en-US" sz="2400" dirty="0" smtClean="0">
                <a:latin typeface="Arial Rounded MT Bold" pitchFamily="34" charset="0"/>
                <a:cs typeface="Aharoni" pitchFamily="2" charset="-79"/>
              </a:rPr>
              <a:t>2013</a:t>
            </a:r>
            <a:r>
              <a:rPr lang="en-US" sz="2400" dirty="0" smtClean="0">
                <a:latin typeface="Aharoni" pitchFamily="2" charset="-79"/>
                <a:cs typeface="Aharoni" pitchFamily="2" charset="-79"/>
              </a:rPr>
              <a:t>.  Since that time, our peer tutors (</a:t>
            </a:r>
            <a:r>
              <a:rPr lang="en-US" sz="2400" dirty="0" err="1" smtClean="0">
                <a:latin typeface="Aharoni" pitchFamily="2" charset="-79"/>
                <a:cs typeface="Aharoni" pitchFamily="2" charset="-79"/>
              </a:rPr>
              <a:t>Writin</a:t>
            </a:r>
            <a:r>
              <a:rPr lang="en-US" sz="2400" dirty="0" smtClean="0">
                <a:latin typeface="Aharoni" pitchFamily="2" charset="-79"/>
                <a:cs typeface="Aharoni" pitchFamily="2" charset="-79"/>
              </a:rPr>
              <a:t>’ Titan Coaches) have  conducted over</a:t>
            </a:r>
            <a:r>
              <a:rPr lang="en-US" sz="3200" dirty="0" smtClean="0">
                <a:latin typeface="Arial Rounded MT Bold" pitchFamily="34" charset="0"/>
                <a:cs typeface="Aharoni" pitchFamily="2" charset="-79"/>
              </a:rPr>
              <a:t> </a:t>
            </a:r>
            <a:r>
              <a:rPr lang="en-US" sz="2400" dirty="0" smtClean="0">
                <a:latin typeface="Arial Rounded MT Bold" pitchFamily="34" charset="0"/>
                <a:cs typeface="Aharoni" pitchFamily="2" charset="-79"/>
              </a:rPr>
              <a:t>1,000</a:t>
            </a:r>
            <a:r>
              <a:rPr lang="en-US" sz="3200" dirty="0" smtClean="0">
                <a:latin typeface="Arial Rounded MT Bold" pitchFamily="34" charset="0"/>
                <a:cs typeface="Aharoni" pitchFamily="2" charset="-79"/>
              </a:rPr>
              <a:t> </a:t>
            </a:r>
            <a:r>
              <a:rPr lang="en-US" sz="2400" dirty="0" smtClean="0">
                <a:latin typeface="Aharoni" pitchFamily="2" charset="-79"/>
                <a:cs typeface="Aharoni" pitchFamily="2" charset="-79"/>
              </a:rPr>
              <a:t>sessions with grade school and junior  high students.  In addition, our coaches have been utilized in assisting Special Ed and ESL students.</a:t>
            </a:r>
          </a:p>
          <a:p>
            <a:pPr marL="285750" indent="-285750">
              <a:buFont typeface="Arial" pitchFamily="34" charset="0"/>
              <a:buChar char="•"/>
            </a:pPr>
            <a:endParaRPr lang="en-US" sz="1000" dirty="0">
              <a:latin typeface="Aharoni" pitchFamily="2" charset="-79"/>
              <a:cs typeface="Aharoni" pitchFamily="2" charset="-79"/>
            </a:endParaRPr>
          </a:p>
          <a:p>
            <a:pPr marL="285750" indent="-285750">
              <a:buFont typeface="Arial" pitchFamily="34" charset="0"/>
              <a:buChar char="•"/>
            </a:pPr>
            <a:r>
              <a:rPr lang="en-US" sz="2400" dirty="0" smtClean="0">
                <a:latin typeface="Aharoni" pitchFamily="2" charset="-79"/>
                <a:cs typeface="Aharoni" pitchFamily="2" charset="-79"/>
              </a:rPr>
              <a:t>Our Mission:</a:t>
            </a:r>
          </a:p>
          <a:p>
            <a:pPr marL="800100" lvl="1" indent="-342900">
              <a:buFont typeface="Arial" pitchFamily="34" charset="0"/>
              <a:buChar char="•"/>
            </a:pPr>
            <a:r>
              <a:rPr lang="en-US" sz="2400" dirty="0" smtClean="0">
                <a:latin typeface="Aharoni" pitchFamily="2" charset="-79"/>
                <a:cs typeface="Aharoni" pitchFamily="2" charset="-79"/>
              </a:rPr>
              <a:t>To help students become more capable, knowledgeable writers through collaboration</a:t>
            </a:r>
          </a:p>
          <a:p>
            <a:pPr marL="800100" lvl="1" indent="-342900">
              <a:buFont typeface="Arial" pitchFamily="34" charset="0"/>
              <a:buChar char="•"/>
            </a:pPr>
            <a:r>
              <a:rPr lang="en-US" sz="2400" dirty="0" smtClean="0">
                <a:latin typeface="Aharoni" pitchFamily="2" charset="-79"/>
                <a:cs typeface="Aharoni" pitchFamily="2" charset="-79"/>
              </a:rPr>
              <a:t>To not just assist writers with the task at hand, but to share and practice skills with writers they’ll find helpful in the future (“Give a man a fish and he eats for a day.  Teach a man to fish and he eats for life”).</a:t>
            </a:r>
          </a:p>
          <a:p>
            <a:pPr marL="742950" lvl="1" indent="-285750">
              <a:buFont typeface="Arial" pitchFamily="34" charset="0"/>
              <a:buChar char="•"/>
            </a:pPr>
            <a:endParaRPr lang="en-US" sz="2400" dirty="0" smtClean="0">
              <a:latin typeface="Aharoni" pitchFamily="2" charset="-79"/>
              <a:cs typeface="Aharoni" pitchFamily="2" charset="-79"/>
            </a:endParaRPr>
          </a:p>
        </p:txBody>
      </p:sp>
      <p:grpSp>
        <p:nvGrpSpPr>
          <p:cNvPr id="7" name="Group 6"/>
          <p:cNvGrpSpPr/>
          <p:nvPr/>
        </p:nvGrpSpPr>
        <p:grpSpPr>
          <a:xfrm>
            <a:off x="-5676" y="0"/>
            <a:ext cx="9149676" cy="6858000"/>
            <a:chOff x="-1546477" y="248229"/>
            <a:chExt cx="8825340" cy="6741808"/>
          </a:xfrm>
          <a:solidFill>
            <a:srgbClr val="7030A0"/>
          </a:solidFill>
        </p:grpSpPr>
        <p:pic>
          <p:nvPicPr>
            <p:cNvPr id="8" name="Content Placeholder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22909" t="22500" r="35519" b="8611"/>
            <a:stretch/>
          </p:blipFill>
          <p:spPr>
            <a:xfrm>
              <a:off x="-1546477" y="269011"/>
              <a:ext cx="1410955" cy="1617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a:off x="-1528187" y="248229"/>
              <a:ext cx="8807050" cy="6741808"/>
              <a:chOff x="0" y="58692"/>
              <a:chExt cx="8807050" cy="6741808"/>
            </a:xfrm>
            <a:grpFill/>
          </p:grpSpPr>
          <p:grpSp>
            <p:nvGrpSpPr>
              <p:cNvPr id="10" name="Group 9"/>
              <p:cNvGrpSpPr/>
              <p:nvPr/>
            </p:nvGrpSpPr>
            <p:grpSpPr>
              <a:xfrm>
                <a:off x="30479" y="58692"/>
                <a:ext cx="8776571" cy="6741808"/>
                <a:chOff x="0" y="-76200"/>
                <a:chExt cx="8776571" cy="6741808"/>
              </a:xfrm>
              <a:grpFill/>
            </p:grpSpPr>
            <p:grpSp>
              <p:nvGrpSpPr>
                <p:cNvPr id="15" name="Group 14"/>
                <p:cNvGrpSpPr/>
                <p:nvPr/>
              </p:nvGrpSpPr>
              <p:grpSpPr>
                <a:xfrm>
                  <a:off x="2788921" y="-76200"/>
                  <a:ext cx="5975677" cy="3416477"/>
                  <a:chOff x="2788921" y="-56750"/>
                  <a:chExt cx="5975677" cy="3416477"/>
                </a:xfrm>
                <a:grpFill/>
              </p:grpSpPr>
              <p:grpSp>
                <p:nvGrpSpPr>
                  <p:cNvPr id="31" name="Group 30"/>
                  <p:cNvGrpSpPr/>
                  <p:nvPr/>
                </p:nvGrpSpPr>
                <p:grpSpPr>
                  <a:xfrm>
                    <a:off x="2788921" y="-35968"/>
                    <a:ext cx="2930286" cy="3395695"/>
                    <a:chOff x="2788921" y="-35968"/>
                    <a:chExt cx="2930286" cy="3395695"/>
                  </a:xfrm>
                  <a:grpFill/>
                </p:grpSpPr>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18349" t="7677" r="22879"/>
                    <a:stretch/>
                  </p:blipFill>
                  <p:spPr>
                    <a:xfrm>
                      <a:off x="2788921" y="-20781"/>
                      <a:ext cx="1440563" cy="169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9" name="Content Placeholder 9"/>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23598" t="14440" r="30302" b="11455"/>
                    <a:stretch/>
                  </p:blipFill>
                  <p:spPr>
                    <a:xfrm>
                      <a:off x="4229484" y="-35968"/>
                      <a:ext cx="1488563" cy="17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28197" t="25454" r="37000" b="21371"/>
                    <a:stretch/>
                  </p:blipFill>
                  <p:spPr>
                    <a:xfrm>
                      <a:off x="2788921" y="1697182"/>
                      <a:ext cx="1536631" cy="1662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Content Placeholder 1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l="19236" t="14439" r="26353"/>
                    <a:stretch/>
                  </p:blipFill>
                  <p:spPr>
                    <a:xfrm>
                      <a:off x="4229484" y="1717965"/>
                      <a:ext cx="1489723" cy="1641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32" name="Group 31"/>
                  <p:cNvGrpSpPr/>
                  <p:nvPr/>
                </p:nvGrpSpPr>
                <p:grpSpPr>
                  <a:xfrm>
                    <a:off x="5719207" y="-56750"/>
                    <a:ext cx="3045391" cy="3416477"/>
                    <a:chOff x="5691499" y="-56750"/>
                    <a:chExt cx="3045391" cy="3416477"/>
                  </a:xfrm>
                  <a:grpFill/>
                </p:grpSpPr>
                <p:pic>
                  <p:nvPicPr>
                    <p:cNvPr id="33" name="Picture 32"/>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rcRect l="27121" r="25606" b="28348"/>
                    <a:stretch/>
                  </p:blipFill>
                  <p:spPr>
                    <a:xfrm>
                      <a:off x="5719206" y="-56750"/>
                      <a:ext cx="1519793" cy="173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p:cNvPicPr>
                      <a:picLocks noChangeAspect="1"/>
                    </p:cNvPicPr>
                    <p:nvPr/>
                  </p:nvPicPr>
                  <p:blipFill rotWithShape="1">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l="14849" t="22421" r="12273" b="-425"/>
                    <a:stretch/>
                  </p:blipFill>
                  <p:spPr>
                    <a:xfrm>
                      <a:off x="5691499" y="1690255"/>
                      <a:ext cx="1547499" cy="1669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5" name="Group 34"/>
                    <p:cNvGrpSpPr/>
                    <p:nvPr/>
                  </p:nvGrpSpPr>
                  <p:grpSpPr>
                    <a:xfrm>
                      <a:off x="7214054" y="-56749"/>
                      <a:ext cx="1522836" cy="3383308"/>
                      <a:chOff x="7214054" y="-56749"/>
                      <a:chExt cx="1522836" cy="3383308"/>
                    </a:xfrm>
                    <a:grpFill/>
                  </p:grpSpPr>
                  <p:pic>
                    <p:nvPicPr>
                      <p:cNvPr id="36" name="Content Placeholder 15"/>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l="16776" r="17562"/>
                      <a:stretch/>
                    </p:blipFill>
                    <p:spPr>
                      <a:xfrm>
                        <a:off x="7238999" y="-56749"/>
                        <a:ext cx="1497891" cy="1753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40000"/>
                                </a14:imgEffect>
                              </a14:imgLayer>
                            </a14:imgProps>
                          </a:ext>
                          <a:ext uri="{28A0092B-C50C-407E-A947-70E740481C1C}">
                            <a14:useLocalDpi xmlns:a14="http://schemas.microsoft.com/office/drawing/2010/main" val="0"/>
                          </a:ext>
                        </a:extLst>
                      </a:blip>
                      <a:srcRect l="9546" t="101" r="16818"/>
                      <a:stretch/>
                    </p:blipFill>
                    <p:spPr>
                      <a:xfrm>
                        <a:off x="7214054" y="1676400"/>
                        <a:ext cx="1522836" cy="1650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pSp>
              <p:nvGrpSpPr>
                <p:cNvPr id="16" name="Group 15"/>
                <p:cNvGrpSpPr/>
                <p:nvPr/>
              </p:nvGrpSpPr>
              <p:grpSpPr>
                <a:xfrm>
                  <a:off x="0" y="3340277"/>
                  <a:ext cx="8776571" cy="3325331"/>
                  <a:chOff x="-39682" y="3306831"/>
                  <a:chExt cx="8776571" cy="3325331"/>
                </a:xfrm>
                <a:grpFill/>
              </p:grpSpPr>
              <p:pic>
                <p:nvPicPr>
                  <p:cNvPr id="17" name="Picture 16"/>
                  <p:cNvPicPr>
                    <a:picLocks noChangeAspect="1"/>
                  </p:cNvPicPr>
                  <p:nvPr/>
                </p:nvPicPr>
                <p:blipFill rotWithShape="1">
                  <a:blip r:embed="rId20" cstate="print">
                    <a:extLst>
                      <a:ext uri="{BEBA8EAE-BF5A-486C-A8C5-ECC9F3942E4B}">
                        <a14:imgProps xmlns:a14="http://schemas.microsoft.com/office/drawing/2010/main">
                          <a14:imgLayer r:embed="rId21">
                            <a14:imgEffect>
                              <a14:brightnessContrast bright="40000"/>
                            </a14:imgEffect>
                          </a14:imgLayer>
                        </a14:imgProps>
                      </a:ext>
                      <a:ext uri="{28A0092B-C50C-407E-A947-70E740481C1C}">
                        <a14:useLocalDpi xmlns:a14="http://schemas.microsoft.com/office/drawing/2010/main" val="0"/>
                      </a:ext>
                    </a:extLst>
                  </a:blip>
                  <a:srcRect l="20152" r="23333"/>
                  <a:stretch/>
                </p:blipFill>
                <p:spPr>
                  <a:xfrm>
                    <a:off x="7238998" y="3306831"/>
                    <a:ext cx="1497891" cy="1657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8" name="Group 17"/>
                  <p:cNvGrpSpPr/>
                  <p:nvPr/>
                </p:nvGrpSpPr>
                <p:grpSpPr>
                  <a:xfrm>
                    <a:off x="-39682" y="3306831"/>
                    <a:ext cx="8764598" cy="3325331"/>
                    <a:chOff x="-39682" y="3306831"/>
                    <a:chExt cx="8764598" cy="3325331"/>
                  </a:xfrm>
                  <a:grpFill/>
                </p:grpSpPr>
                <p:pic>
                  <p:nvPicPr>
                    <p:cNvPr id="19" name="Picture 18"/>
                    <p:cNvPicPr>
                      <a:picLocks noChangeAspect="1"/>
                    </p:cNvPicPr>
                    <p:nvPr/>
                  </p:nvPicPr>
                  <p:blipFill rotWithShape="1">
                    <a:blip r:embed="rId22" cstate="print">
                      <a:extLst>
                        <a:ext uri="{BEBA8EAE-BF5A-486C-A8C5-ECC9F3942E4B}">
                          <a14:imgProps xmlns:a14="http://schemas.microsoft.com/office/drawing/2010/main">
                            <a14:imgLayer r:embed="rId23">
                              <a14:imgEffect>
                                <a14:brightnessContrast bright="40000"/>
                              </a14:imgEffect>
                            </a14:imgLayer>
                          </a14:imgProps>
                        </a:ext>
                        <a:ext uri="{28A0092B-C50C-407E-A947-70E740481C1C}">
                          <a14:useLocalDpi xmlns:a14="http://schemas.microsoft.com/office/drawing/2010/main" val="0"/>
                        </a:ext>
                      </a:extLst>
                    </a:blip>
                    <a:srcRect l="23939" r="18500" b="4498"/>
                    <a:stretch/>
                  </p:blipFill>
                  <p:spPr>
                    <a:xfrm>
                      <a:off x="-34352" y="3306831"/>
                      <a:ext cx="1370466" cy="166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Content Placeholder 15"/>
                    <p:cNvPicPr>
                      <a:picLocks noChangeAspect="1"/>
                    </p:cNvPicPr>
                    <p:nvPr/>
                  </p:nvPicPr>
                  <p:blipFill rotWithShape="1">
                    <a:blip r:embed="rId24" cstate="print">
                      <a:extLst>
                        <a:ext uri="{BEBA8EAE-BF5A-486C-A8C5-ECC9F3942E4B}">
                          <a14:imgProps xmlns:a14="http://schemas.microsoft.com/office/drawing/2010/main">
                            <a14:imgLayer r:embed="rId25">
                              <a14:imgEffect>
                                <a14:brightnessContrast bright="20000"/>
                              </a14:imgEffect>
                            </a14:imgLayer>
                          </a14:imgProps>
                        </a:ext>
                        <a:ext uri="{28A0092B-C50C-407E-A947-70E740481C1C}">
                          <a14:useLocalDpi xmlns:a14="http://schemas.microsoft.com/office/drawing/2010/main" val="0"/>
                        </a:ext>
                      </a:extLst>
                    </a:blip>
                    <a:srcRect l="29384" r="10512"/>
                    <a:stretch/>
                  </p:blipFill>
                  <p:spPr>
                    <a:xfrm>
                      <a:off x="1336114" y="3326558"/>
                      <a:ext cx="1382684" cy="1637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40000"/>
                              </a14:imgEffect>
                            </a14:imgLayer>
                          </a14:imgProps>
                        </a:ext>
                        <a:ext uri="{28A0092B-C50C-407E-A947-70E740481C1C}">
                          <a14:useLocalDpi xmlns:a14="http://schemas.microsoft.com/office/drawing/2010/main" val="0"/>
                        </a:ext>
                      </a:extLst>
                    </a:blip>
                    <a:srcRect l="25909" t="10101" r="23788"/>
                    <a:stretch/>
                  </p:blipFill>
                  <p:spPr>
                    <a:xfrm>
                      <a:off x="2754284" y="3372033"/>
                      <a:ext cx="1475199" cy="16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p:cNvPicPr>
                      <a:picLocks noChangeAspect="1"/>
                    </p:cNvPicPr>
                    <p:nvPr/>
                  </p:nvPicPr>
                  <p:blipFill rotWithShape="1">
                    <a:blip r:embed="rId28" cstate="print">
                      <a:extLst>
                        <a:ext uri="{BEBA8EAE-BF5A-486C-A8C5-ECC9F3942E4B}">
                          <a14:imgProps xmlns:a14="http://schemas.microsoft.com/office/drawing/2010/main">
                            <a14:imgLayer r:embed="rId29">
                              <a14:imgEffect>
                                <a14:brightnessContrast bright="20000" contrast="20000"/>
                              </a14:imgEffect>
                            </a14:imgLayer>
                          </a14:imgProps>
                        </a:ext>
                        <a:ext uri="{28A0092B-C50C-407E-A947-70E740481C1C}">
                          <a14:useLocalDpi xmlns:a14="http://schemas.microsoft.com/office/drawing/2010/main" val="0"/>
                        </a:ext>
                      </a:extLst>
                    </a:blip>
                    <a:srcRect l="16061" t="2020" r="12122"/>
                    <a:stretch/>
                  </p:blipFill>
                  <p:spPr>
                    <a:xfrm>
                      <a:off x="4229483" y="3352799"/>
                      <a:ext cx="1462015" cy="1649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p:cNvPicPr>
                      <a:picLocks noChangeAspect="1"/>
                    </p:cNvPicPr>
                    <p:nvPr/>
                  </p:nvPicPr>
                  <p:blipFill rotWithShape="1">
                    <a:blip r:embed="rId30" cstate="print">
                      <a:extLst>
                        <a:ext uri="{BEBA8EAE-BF5A-486C-A8C5-ECC9F3942E4B}">
                          <a14:imgProps xmlns:a14="http://schemas.microsoft.com/office/drawing/2010/main">
                            <a14:imgLayer r:embed="rId31">
                              <a14:imgEffect>
                                <a14:brightnessContrast bright="20000"/>
                              </a14:imgEffect>
                            </a14:imgLayer>
                          </a14:imgProps>
                        </a:ext>
                        <a:ext uri="{28A0092B-C50C-407E-A947-70E740481C1C}">
                          <a14:useLocalDpi xmlns:a14="http://schemas.microsoft.com/office/drawing/2010/main" val="0"/>
                        </a:ext>
                      </a:extLst>
                    </a:blip>
                    <a:srcRect l="25152" t="8559" r="25758"/>
                    <a:stretch/>
                  </p:blipFill>
                  <p:spPr>
                    <a:xfrm>
                      <a:off x="5705352" y="3326559"/>
                      <a:ext cx="1519792" cy="1675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a:picLocks noChangeAspect="1"/>
                    </p:cNvPicPr>
                    <p:nvPr/>
                  </p:nvPicPr>
                  <p:blipFill rotWithShape="1">
                    <a:blip r:embed="rId32" cstate="print">
                      <a:extLst>
                        <a:ext uri="{BEBA8EAE-BF5A-486C-A8C5-ECC9F3942E4B}">
                          <a14:imgProps xmlns:a14="http://schemas.microsoft.com/office/drawing/2010/main">
                            <a14:imgLayer r:embed="rId33">
                              <a14:imgEffect>
                                <a14:brightnessContrast bright="20000"/>
                              </a14:imgEffect>
                            </a14:imgLayer>
                          </a14:imgProps>
                        </a:ext>
                        <a:ext uri="{28A0092B-C50C-407E-A947-70E740481C1C}">
                          <a14:useLocalDpi xmlns:a14="http://schemas.microsoft.com/office/drawing/2010/main" val="0"/>
                        </a:ext>
                      </a:extLst>
                    </a:blip>
                    <a:srcRect l="16969" r="20152"/>
                    <a:stretch/>
                  </p:blipFill>
                  <p:spPr>
                    <a:xfrm>
                      <a:off x="-39682" y="5002097"/>
                      <a:ext cx="1411282" cy="16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5" name="Group 24"/>
                    <p:cNvGrpSpPr/>
                    <p:nvPr/>
                  </p:nvGrpSpPr>
                  <p:grpSpPr>
                    <a:xfrm>
                      <a:off x="1336114" y="4963998"/>
                      <a:ext cx="7388802" cy="1668164"/>
                      <a:chOff x="1336114" y="4963998"/>
                      <a:chExt cx="7388802" cy="1668164"/>
                    </a:xfrm>
                    <a:grpFill/>
                  </p:grpSpPr>
                  <p:pic>
                    <p:nvPicPr>
                      <p:cNvPr id="26" name="Picture 25"/>
                      <p:cNvPicPr>
                        <a:picLocks noChangeAspect="1"/>
                      </p:cNvPicPr>
                      <p:nvPr/>
                    </p:nvPicPr>
                    <p:blipFill rotWithShape="1">
                      <a:blip r:embed="rId34" cstate="print">
                        <a:extLst>
                          <a:ext uri="{BEBA8EAE-BF5A-486C-A8C5-ECC9F3942E4B}">
                            <a14:imgProps xmlns:a14="http://schemas.microsoft.com/office/drawing/2010/main">
                              <a14:imgLayer r:embed="rId35">
                                <a14:imgEffect>
                                  <a14:brightnessContrast bright="20000" contrast="20000"/>
                                </a14:imgEffect>
                              </a14:imgLayer>
                            </a14:imgProps>
                          </a:ext>
                          <a:ext uri="{28A0092B-C50C-407E-A947-70E740481C1C}">
                            <a14:useLocalDpi xmlns:a14="http://schemas.microsoft.com/office/drawing/2010/main" val="0"/>
                          </a:ext>
                        </a:extLst>
                      </a:blip>
                      <a:srcRect l="6363" t="13940" r="10606"/>
                      <a:stretch/>
                    </p:blipFill>
                    <p:spPr>
                      <a:xfrm>
                        <a:off x="5758528" y="4963998"/>
                        <a:ext cx="1480471" cy="1668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rotWithShape="1">
                      <a:blip r:embed="rId36" cstate="print">
                        <a:extLst>
                          <a:ext uri="{BEBA8EAE-BF5A-486C-A8C5-ECC9F3942E4B}">
                            <a14:imgProps xmlns:a14="http://schemas.microsoft.com/office/drawing/2010/main">
                              <a14:imgLayer r:embed="rId37">
                                <a14:imgEffect>
                                  <a14:brightnessContrast contrast="20000"/>
                                </a14:imgEffect>
                              </a14:imgLayer>
                            </a14:imgProps>
                          </a:ext>
                          <a:ext uri="{28A0092B-C50C-407E-A947-70E740481C1C}">
                            <a14:useLocalDpi xmlns:a14="http://schemas.microsoft.com/office/drawing/2010/main" val="0"/>
                          </a:ext>
                        </a:extLst>
                      </a:blip>
                      <a:srcRect l="36849" r="2576"/>
                      <a:stretch/>
                    </p:blipFill>
                    <p:spPr>
                      <a:xfrm>
                        <a:off x="4229483" y="4969010"/>
                        <a:ext cx="1462016" cy="1663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rotWithShape="1">
                      <a:blip r:embed="rId38" cstate="print">
                        <a:extLst>
                          <a:ext uri="{BEBA8EAE-BF5A-486C-A8C5-ECC9F3942E4B}">
                            <a14:imgProps xmlns:a14="http://schemas.microsoft.com/office/drawing/2010/main">
                              <a14:imgLayer r:embed="rId39">
                                <a14:imgEffect>
                                  <a14:brightnessContrast bright="20000" contrast="20000"/>
                                </a14:imgEffect>
                              </a14:imgLayer>
                            </a14:imgProps>
                          </a:ext>
                          <a:ext uri="{28A0092B-C50C-407E-A947-70E740481C1C}">
                            <a14:useLocalDpi xmlns:a14="http://schemas.microsoft.com/office/drawing/2010/main" val="0"/>
                          </a:ext>
                        </a:extLst>
                      </a:blip>
                      <a:srcRect l="21970" r="22879"/>
                      <a:stretch/>
                    </p:blipFill>
                    <p:spPr>
                      <a:xfrm>
                        <a:off x="2788921" y="5002098"/>
                        <a:ext cx="1440562" cy="1630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rotWithShape="1">
                      <a:blip r:embed="rId40" cstate="print">
                        <a:extLst>
                          <a:ext uri="{BEBA8EAE-BF5A-486C-A8C5-ECC9F3942E4B}">
                            <a14:imgProps xmlns:a14="http://schemas.microsoft.com/office/drawing/2010/main">
                              <a14:imgLayer r:embed="rId41">
                                <a14:imgEffect>
                                  <a14:brightnessContrast bright="20000"/>
                                </a14:imgEffect>
                              </a14:imgLayer>
                            </a14:imgProps>
                          </a:ext>
                          <a:ext uri="{28A0092B-C50C-407E-A947-70E740481C1C}">
                            <a14:useLocalDpi xmlns:a14="http://schemas.microsoft.com/office/drawing/2010/main" val="0"/>
                          </a:ext>
                        </a:extLst>
                      </a:blip>
                      <a:srcRect l="24091" t="9495" r="30303" b="15353"/>
                      <a:stretch/>
                    </p:blipFill>
                    <p:spPr>
                      <a:xfrm>
                        <a:off x="1336114" y="5002098"/>
                        <a:ext cx="1418170" cy="163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238998" y="4969009"/>
                        <a:ext cx="1485918" cy="166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grpSp>
          <p:grpSp>
            <p:nvGrpSpPr>
              <p:cNvPr id="11" name="Group 10"/>
              <p:cNvGrpSpPr/>
              <p:nvPr/>
            </p:nvGrpSpPr>
            <p:grpSpPr>
              <a:xfrm>
                <a:off x="0" y="70977"/>
                <a:ext cx="2819400" cy="3372033"/>
                <a:chOff x="1966779" y="2133600"/>
                <a:chExt cx="2819400" cy="3372033"/>
              </a:xfrm>
              <a:grpFill/>
            </p:grpSpPr>
            <p:pic>
              <p:nvPicPr>
                <p:cNvPr id="12" name="Picture 11"/>
                <p:cNvPicPr>
                  <a:picLocks noChangeAspect="1"/>
                </p:cNvPicPr>
                <p:nvPr/>
              </p:nvPicPr>
              <p:blipFill rotWithShape="1">
                <a:blip r:embed="rId43" cstate="print">
                  <a:extLst>
                    <a:ext uri="{BEBA8EAE-BF5A-486C-A8C5-ECC9F3942E4B}">
                      <a14:imgProps xmlns:a14="http://schemas.microsoft.com/office/drawing/2010/main">
                        <a14:imgLayer r:embed="rId44">
                          <a14:imgEffect>
                            <a14:brightnessContrast bright="40000" contrast="-20000"/>
                          </a14:imgEffect>
                        </a14:imgLayer>
                      </a14:imgProps>
                    </a:ext>
                    <a:ext uri="{28A0092B-C50C-407E-A947-70E740481C1C}">
                      <a14:useLocalDpi xmlns:a14="http://schemas.microsoft.com/office/drawing/2010/main" val="0"/>
                    </a:ext>
                  </a:extLst>
                </a:blip>
                <a:srcRect l="26060" t="22626" r="35606" b="14050"/>
                <a:stretch/>
              </p:blipFill>
              <p:spPr>
                <a:xfrm>
                  <a:off x="3403495" y="2133600"/>
                  <a:ext cx="1382684"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45" cstate="print">
                  <a:extLst>
                    <a:ext uri="{BEBA8EAE-BF5A-486C-A8C5-ECC9F3942E4B}">
                      <a14:imgProps xmlns:a14="http://schemas.microsoft.com/office/drawing/2010/main">
                        <a14:imgLayer r:embed="rId46">
                          <a14:imgEffect>
                            <a14:brightnessContrast bright="40000"/>
                          </a14:imgEffect>
                        </a14:imgLayer>
                      </a14:imgProps>
                    </a:ext>
                    <a:ext uri="{28A0092B-C50C-407E-A947-70E740481C1C}">
                      <a14:useLocalDpi xmlns:a14="http://schemas.microsoft.com/office/drawing/2010/main" val="0"/>
                    </a:ext>
                  </a:extLst>
                </a:blip>
                <a:srcRect l="25606" t="20808" r="28939"/>
                <a:stretch/>
              </p:blipFill>
              <p:spPr>
                <a:xfrm>
                  <a:off x="1966779" y="3823855"/>
                  <a:ext cx="1357179" cy="167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47" cstate="print">
                  <a:extLst>
                    <a:ext uri="{BEBA8EAE-BF5A-486C-A8C5-ECC9F3942E4B}">
                      <a14:imgProps xmlns:a14="http://schemas.microsoft.com/office/drawing/2010/main">
                        <a14:imgLayer r:embed="rId48">
                          <a14:imgEffect>
                            <a14:brightnessContrast bright="20000" contrast="20000"/>
                          </a14:imgEffect>
                        </a14:imgLayer>
                      </a14:imgProps>
                    </a:ext>
                    <a:ext uri="{28A0092B-C50C-407E-A947-70E740481C1C}">
                      <a14:useLocalDpi xmlns:a14="http://schemas.microsoft.com/office/drawing/2010/main" val="0"/>
                    </a:ext>
                  </a:extLst>
                </a:blip>
                <a:srcRect l="22425" t="16667" r="29848" b="5659"/>
                <a:stretch/>
              </p:blipFill>
              <p:spPr>
                <a:xfrm>
                  <a:off x="3359444" y="3810001"/>
                  <a:ext cx="1417321" cy="169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spTree>
    <p:extLst>
      <p:ext uri="{BB962C8B-B14F-4D97-AF65-F5344CB8AC3E}">
        <p14:creationId xmlns:p14="http://schemas.microsoft.com/office/powerpoint/2010/main" val="1808572880"/>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pPr algn="ctr"/>
            <a:r>
              <a:rPr lang="en-US" sz="8000" dirty="0" smtClean="0">
                <a:ln w="38100">
                  <a:solidFill>
                    <a:schemeClr val="tx1"/>
                  </a:solidFill>
                </a:ln>
                <a:solidFill>
                  <a:srgbClr val="7030A0"/>
                </a:solidFill>
                <a:latin typeface="Aharoni" pitchFamily="2" charset="-79"/>
                <a:cs typeface="Aharoni" pitchFamily="2" charset="-79"/>
              </a:rPr>
              <a:t>How It Works</a:t>
            </a:r>
            <a:endParaRPr lang="en-US" sz="8000" dirty="0"/>
          </a:p>
        </p:txBody>
      </p:sp>
      <p:sp>
        <p:nvSpPr>
          <p:cNvPr id="5" name="Rectangle 4"/>
          <p:cNvSpPr/>
          <p:nvPr/>
        </p:nvSpPr>
        <p:spPr>
          <a:xfrm>
            <a:off x="304800" y="1066800"/>
            <a:ext cx="8458200" cy="5616922"/>
          </a:xfrm>
          <a:prstGeom prst="rect">
            <a:avLst/>
          </a:prstGeom>
        </p:spPr>
        <p:txBody>
          <a:bodyPr wrap="square">
            <a:spAutoFit/>
          </a:bodyPr>
          <a:lstStyle/>
          <a:p>
            <a:r>
              <a:rPr lang="en-US" sz="2600" dirty="0" smtClean="0">
                <a:latin typeface="Aharoni" pitchFamily="2" charset="-79"/>
                <a:cs typeface="Aharoni" pitchFamily="2" charset="-79"/>
              </a:rPr>
              <a:t>1st—</a:t>
            </a:r>
          </a:p>
          <a:p>
            <a:r>
              <a:rPr lang="en-US" sz="2600" dirty="0" smtClean="0">
                <a:latin typeface="Aharoni" pitchFamily="2" charset="-79"/>
                <a:cs typeface="Aharoni" pitchFamily="2" charset="-79"/>
              </a:rPr>
              <a:t>--A student who wants help with a writing assignment requests a pass from their teacher to come see us.</a:t>
            </a:r>
          </a:p>
          <a:p>
            <a:r>
              <a:rPr lang="en-US" sz="2600" dirty="0">
                <a:latin typeface="Aharoni" pitchFamily="2" charset="-79"/>
                <a:cs typeface="Aharoni" pitchFamily="2" charset="-79"/>
              </a:rPr>
              <a:t>	</a:t>
            </a:r>
            <a:r>
              <a:rPr lang="en-US" sz="2600" dirty="0" smtClean="0">
                <a:latin typeface="Aharoni" pitchFamily="2" charset="-79"/>
                <a:cs typeface="Aharoni" pitchFamily="2" charset="-79"/>
              </a:rPr>
              <a:t>			OR</a:t>
            </a:r>
          </a:p>
          <a:p>
            <a:r>
              <a:rPr lang="en-US" sz="2600" dirty="0" smtClean="0">
                <a:latin typeface="Aharoni" pitchFamily="2" charset="-79"/>
                <a:cs typeface="Aharoni" pitchFamily="2" charset="-79"/>
              </a:rPr>
              <a:t>--A teacher gives a struggling student a pass.</a:t>
            </a:r>
          </a:p>
          <a:p>
            <a:endParaRPr lang="en-US" sz="1000" dirty="0" smtClean="0">
              <a:latin typeface="Aharoni" pitchFamily="2" charset="-79"/>
              <a:cs typeface="Aharoni" pitchFamily="2" charset="-79"/>
            </a:endParaRPr>
          </a:p>
          <a:p>
            <a:r>
              <a:rPr lang="en-US" sz="2600" dirty="0" smtClean="0">
                <a:latin typeface="Aharoni" pitchFamily="2" charset="-79"/>
                <a:cs typeface="Aharoni" pitchFamily="2" charset="-79"/>
              </a:rPr>
              <a:t>2</a:t>
            </a:r>
            <a:r>
              <a:rPr lang="en-US" sz="2600" baseline="30000" dirty="0" smtClean="0">
                <a:latin typeface="Aharoni" pitchFamily="2" charset="-79"/>
                <a:cs typeface="Aharoni" pitchFamily="2" charset="-79"/>
              </a:rPr>
              <a:t>nd</a:t>
            </a:r>
            <a:r>
              <a:rPr lang="en-US" sz="2600" dirty="0" smtClean="0">
                <a:latin typeface="Aharoni" pitchFamily="2" charset="-79"/>
                <a:cs typeface="Aharoni" pitchFamily="2" charset="-79"/>
              </a:rPr>
              <a:t>—</a:t>
            </a:r>
          </a:p>
          <a:p>
            <a:r>
              <a:rPr lang="en-US" sz="2600" dirty="0" smtClean="0">
                <a:latin typeface="Aharoni" pitchFamily="2" charset="-79"/>
                <a:cs typeface="Aharoni" pitchFamily="2" charset="-79"/>
              </a:rPr>
              <a:t>--The coach helps the student over study hall or lunch.</a:t>
            </a:r>
          </a:p>
          <a:p>
            <a:endParaRPr lang="en-US" sz="1100" dirty="0" smtClean="0">
              <a:latin typeface="Aharoni" pitchFamily="2" charset="-79"/>
              <a:cs typeface="Aharoni" pitchFamily="2" charset="-79"/>
            </a:endParaRPr>
          </a:p>
          <a:p>
            <a:r>
              <a:rPr lang="en-US" sz="2600" dirty="0" smtClean="0">
                <a:latin typeface="Aharoni" pitchFamily="2" charset="-79"/>
                <a:cs typeface="Aharoni" pitchFamily="2" charset="-79"/>
              </a:rPr>
              <a:t>3</a:t>
            </a:r>
            <a:r>
              <a:rPr lang="en-US" sz="2600" baseline="30000" dirty="0" smtClean="0">
                <a:latin typeface="Aharoni" pitchFamily="2" charset="-79"/>
                <a:cs typeface="Aharoni" pitchFamily="2" charset="-79"/>
              </a:rPr>
              <a:t>rd</a:t>
            </a:r>
            <a:r>
              <a:rPr lang="en-US" sz="2600" dirty="0" smtClean="0">
                <a:latin typeface="Aharoni" pitchFamily="2" charset="-79"/>
                <a:cs typeface="Aharoni" pitchFamily="2" charset="-79"/>
              </a:rPr>
              <a:t>—</a:t>
            </a:r>
          </a:p>
          <a:p>
            <a:r>
              <a:rPr lang="en-US" sz="2600" dirty="0" smtClean="0">
                <a:latin typeface="Aharoni" pitchFamily="2" charset="-79"/>
                <a:cs typeface="Aharoni" pitchFamily="2" charset="-79"/>
              </a:rPr>
              <a:t>--The coach records the coaching session in the logbook and reports back to the teacher on the progress that was made.</a:t>
            </a:r>
          </a:p>
        </p:txBody>
      </p:sp>
      <p:sp>
        <p:nvSpPr>
          <p:cNvPr id="3" name="Rectangle 2"/>
          <p:cNvSpPr/>
          <p:nvPr/>
        </p:nvSpPr>
        <p:spPr>
          <a:xfrm>
            <a:off x="4513847" y="6211669"/>
            <a:ext cx="4572000" cy="646331"/>
          </a:xfrm>
          <a:prstGeom prst="rect">
            <a:avLst/>
          </a:prstGeom>
        </p:spPr>
        <p:txBody>
          <a:bodyPr>
            <a:spAutoFit/>
          </a:bodyPr>
          <a:lstStyle/>
          <a:p>
            <a:r>
              <a:rPr lang="en-US" dirty="0">
                <a:hlinkClick r:id="rId3"/>
              </a:rPr>
              <a:t>https://</a:t>
            </a:r>
            <a:r>
              <a:rPr lang="en-US" dirty="0" smtClean="0">
                <a:hlinkClick r:id="rId3"/>
              </a:rPr>
              <a:t>www.youtube.com/watch?v=zMLCcMdOV-c&amp;feature=youtu.be</a:t>
            </a:r>
            <a:r>
              <a:rPr lang="en-US" dirty="0" smtClean="0"/>
              <a:t> </a:t>
            </a:r>
            <a:endParaRPr lang="en-US" dirty="0"/>
          </a:p>
        </p:txBody>
      </p:sp>
    </p:spTree>
    <p:extLst>
      <p:ext uri="{BB962C8B-B14F-4D97-AF65-F5344CB8AC3E}">
        <p14:creationId xmlns:p14="http://schemas.microsoft.com/office/powerpoint/2010/main" val="382220759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1180"/>
            <a:ext cx="8534400" cy="830997"/>
          </a:xfrm>
          <a:prstGeom prst="rect">
            <a:avLst/>
          </a:prstGeom>
        </p:spPr>
        <p:txBody>
          <a:bodyPr wrap="square">
            <a:spAutoFit/>
          </a:bodyPr>
          <a:lstStyle/>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Our Guiding Principles</a:t>
            </a:r>
          </a:p>
        </p:txBody>
      </p:sp>
      <p:sp>
        <p:nvSpPr>
          <p:cNvPr id="5" name="TextBox 4"/>
          <p:cNvSpPr txBox="1"/>
          <p:nvPr/>
        </p:nvSpPr>
        <p:spPr>
          <a:xfrm>
            <a:off x="228600" y="1005623"/>
            <a:ext cx="8534400" cy="4339650"/>
          </a:xfrm>
          <a:prstGeom prst="rect">
            <a:avLst/>
          </a:prstGeom>
          <a:noFill/>
        </p:spPr>
        <p:txBody>
          <a:bodyPr wrap="square" rtlCol="0">
            <a:spAutoFit/>
          </a:bodyPr>
          <a:lstStyle/>
          <a:p>
            <a:pPr marL="742950" indent="-742950">
              <a:buFont typeface="+mj-lt"/>
              <a:buAutoNum type="arabicPeriod"/>
            </a:pPr>
            <a:r>
              <a:rPr lang="en-US" sz="2800" dirty="0" smtClean="0">
                <a:latin typeface="Aharoni" pitchFamily="2" charset="-79"/>
                <a:cs typeface="Aharoni" pitchFamily="2" charset="-79"/>
              </a:rPr>
              <a:t>Any Student, Any Stage in the </a:t>
            </a:r>
          </a:p>
          <a:p>
            <a:r>
              <a:rPr lang="en-US" sz="2800" dirty="0">
                <a:latin typeface="Aharoni" pitchFamily="2" charset="-79"/>
                <a:cs typeface="Aharoni" pitchFamily="2" charset="-79"/>
              </a:rPr>
              <a:t> </a:t>
            </a:r>
            <a:r>
              <a:rPr lang="en-US" sz="2800" dirty="0" smtClean="0">
                <a:latin typeface="Aharoni" pitchFamily="2" charset="-79"/>
                <a:cs typeface="Aharoni" pitchFamily="2" charset="-79"/>
              </a:rPr>
              <a:t>      Writing Process</a:t>
            </a:r>
          </a:p>
          <a:p>
            <a:pPr marL="800100" lvl="1" indent="-342900">
              <a:buFont typeface="Arial" pitchFamily="34" charset="0"/>
              <a:buChar char="•"/>
            </a:pPr>
            <a:r>
              <a:rPr lang="en-US" sz="2400" dirty="0" smtClean="0">
                <a:latin typeface="Aharoni" pitchFamily="2" charset="-79"/>
                <a:cs typeface="Aharoni" pitchFamily="2" charset="-79"/>
              </a:rPr>
              <a:t>We battle the common stigma of “the writing center is just for struggling writers.”  This is for smart writers actually, because a good writer realizes that everyone can use help.</a:t>
            </a:r>
          </a:p>
          <a:p>
            <a:pPr marL="800100" lvl="1" indent="-342900">
              <a:buFont typeface="Arial" pitchFamily="34" charset="0"/>
              <a:buChar char="•"/>
            </a:pPr>
            <a:r>
              <a:rPr lang="en-US" sz="2400" dirty="0" smtClean="0">
                <a:latin typeface="Aharoni" pitchFamily="2" charset="-79"/>
                <a:cs typeface="Aharoni" pitchFamily="2" charset="-79"/>
              </a:rPr>
              <a:t>We’re so much more than a “proofreading service.”</a:t>
            </a:r>
          </a:p>
          <a:p>
            <a:pPr marL="742950" indent="-742950">
              <a:buAutoNum type="arabicPeriod" startAt="2"/>
            </a:pPr>
            <a:r>
              <a:rPr lang="en-US" sz="2800" dirty="0" smtClean="0">
                <a:latin typeface="Aharoni" pitchFamily="2" charset="-79"/>
                <a:cs typeface="Aharoni" pitchFamily="2" charset="-79"/>
              </a:rPr>
              <a:t>The Student Does All the Work</a:t>
            </a:r>
            <a:endParaRPr lang="en-US" sz="2800" dirty="0">
              <a:latin typeface="Aharoni" pitchFamily="2" charset="-79"/>
              <a:cs typeface="Aharoni" pitchFamily="2" charset="-79"/>
            </a:endParaRPr>
          </a:p>
          <a:p>
            <a:pPr marL="1200150" lvl="1" indent="-742950">
              <a:buFont typeface="Arial" pitchFamily="34" charset="0"/>
              <a:buChar char="•"/>
            </a:pPr>
            <a:r>
              <a:rPr lang="en-US" sz="2400" dirty="0" smtClean="0">
                <a:latin typeface="Aharoni" pitchFamily="2" charset="-79"/>
                <a:cs typeface="Aharoni" pitchFamily="2" charset="-79"/>
              </a:rPr>
              <a:t>Coaches support, assist, and encourage writers, </a:t>
            </a:r>
          </a:p>
          <a:p>
            <a:pPr lvl="1"/>
            <a:r>
              <a:rPr lang="en-US" sz="2400" dirty="0">
                <a:latin typeface="Aharoni" pitchFamily="2" charset="-79"/>
                <a:cs typeface="Aharoni" pitchFamily="2" charset="-79"/>
              </a:rPr>
              <a:t>	</a:t>
            </a:r>
            <a:r>
              <a:rPr lang="en-US" sz="2400" dirty="0" smtClean="0">
                <a:latin typeface="Aharoni" pitchFamily="2" charset="-79"/>
                <a:cs typeface="Aharoni" pitchFamily="2" charset="-79"/>
              </a:rPr>
              <a:t>   but do not actually write (unless modeling).</a:t>
            </a:r>
          </a:p>
          <a:p>
            <a:pPr marL="800100" lvl="1" indent="-342900">
              <a:buFont typeface="Arial" pitchFamily="34" charset="0"/>
              <a:buChar char="•"/>
            </a:pPr>
            <a:r>
              <a:rPr lang="en-US" sz="2400" dirty="0">
                <a:latin typeface="Aharoni" pitchFamily="2" charset="-79"/>
                <a:cs typeface="Aharoni" pitchFamily="2" charset="-79"/>
              </a:rPr>
              <a:t> </a:t>
            </a:r>
            <a:r>
              <a:rPr lang="en-US" sz="2400" dirty="0" smtClean="0">
                <a:latin typeface="Aharoni" pitchFamily="2" charset="-79"/>
                <a:cs typeface="Aharoni" pitchFamily="2" charset="-79"/>
              </a:rPr>
              <a:t>   We use a non-directive approach.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289229"/>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0"/>
            <a:ext cx="8534400" cy="830997"/>
          </a:xfrm>
          <a:prstGeom prst="rect">
            <a:avLst/>
          </a:prstGeom>
        </p:spPr>
        <p:txBody>
          <a:bodyPr wrap="square">
            <a:spAutoFit/>
          </a:bodyPr>
          <a:lstStyle/>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Our Guiding Principles</a:t>
            </a:r>
          </a:p>
        </p:txBody>
      </p:sp>
      <p:sp>
        <p:nvSpPr>
          <p:cNvPr id="6" name="TextBox 5"/>
          <p:cNvSpPr txBox="1"/>
          <p:nvPr/>
        </p:nvSpPr>
        <p:spPr>
          <a:xfrm>
            <a:off x="199417" y="830997"/>
            <a:ext cx="8382000" cy="5632311"/>
          </a:xfrm>
          <a:prstGeom prst="rect">
            <a:avLst/>
          </a:prstGeom>
          <a:noFill/>
        </p:spPr>
        <p:txBody>
          <a:bodyPr wrap="square" rtlCol="0">
            <a:spAutoFit/>
          </a:bodyPr>
          <a:lstStyle/>
          <a:p>
            <a:pPr marL="342900" indent="-342900">
              <a:buAutoNum type="arabicPeriod" startAt="3"/>
            </a:pPr>
            <a:r>
              <a:rPr lang="en-US" sz="3600" dirty="0" smtClean="0">
                <a:latin typeface="Aharoni" pitchFamily="2" charset="-79"/>
                <a:cs typeface="Aharoni" pitchFamily="2" charset="-79"/>
              </a:rPr>
              <a:t>    Transparency to Teachers, </a:t>
            </a:r>
          </a:p>
          <a:p>
            <a:r>
              <a:rPr lang="en-US" sz="3600" dirty="0" smtClean="0">
                <a:latin typeface="Aharoni" pitchFamily="2" charset="-79"/>
                <a:cs typeface="Aharoni" pitchFamily="2" charset="-79"/>
              </a:rPr>
              <a:t>	Confidentiality for Students</a:t>
            </a:r>
          </a:p>
          <a:p>
            <a:pPr marL="800100" lvl="1" indent="-342900">
              <a:buFont typeface="Arial" pitchFamily="34" charset="0"/>
              <a:buChar char="•"/>
            </a:pPr>
            <a:r>
              <a:rPr lang="en-US" sz="2400" dirty="0" smtClean="0">
                <a:latin typeface="Aharoni" pitchFamily="2" charset="-79"/>
                <a:cs typeface="Aharoni" pitchFamily="2" charset="-79"/>
              </a:rPr>
              <a:t>Teachers receive a “session summary” following the consultation so they have an accurate account of what their students  accomplished. </a:t>
            </a:r>
          </a:p>
          <a:p>
            <a:pPr marL="800100" lvl="1" indent="-342900">
              <a:buFont typeface="Arial" pitchFamily="34" charset="0"/>
              <a:buChar char="•"/>
            </a:pPr>
            <a:r>
              <a:rPr lang="en-US" sz="2400" dirty="0" smtClean="0">
                <a:latin typeface="Aharoni" pitchFamily="2" charset="-79"/>
                <a:cs typeface="Aharoni" pitchFamily="2" charset="-79"/>
              </a:rPr>
              <a:t>Students should feel safe that what happens during a coaching session stays private.</a:t>
            </a:r>
            <a:endParaRPr lang="en-US" sz="3600" dirty="0" smtClean="0">
              <a:latin typeface="Aharoni" pitchFamily="2" charset="-79"/>
              <a:cs typeface="Aharoni" pitchFamily="2" charset="-79"/>
            </a:endParaRPr>
          </a:p>
          <a:p>
            <a:pPr marL="742950" indent="-742950">
              <a:buAutoNum type="arabicPeriod" startAt="4"/>
            </a:pPr>
            <a:r>
              <a:rPr lang="en-US" sz="3600" dirty="0" smtClean="0">
                <a:latin typeface="Aharoni" pitchFamily="2" charset="-79"/>
                <a:cs typeface="Aharoni" pitchFamily="2" charset="-79"/>
              </a:rPr>
              <a:t>Better Writers, Not Just Better Papers</a:t>
            </a:r>
          </a:p>
          <a:p>
            <a:pPr marL="800100" lvl="1" indent="-342900">
              <a:buFont typeface="Arial" pitchFamily="34" charset="0"/>
              <a:buChar char="•"/>
            </a:pPr>
            <a:r>
              <a:rPr lang="en-US" sz="2400" dirty="0" smtClean="0">
                <a:latin typeface="Aharoni" pitchFamily="2" charset="-79"/>
                <a:cs typeface="Aharoni" pitchFamily="2" charset="-79"/>
              </a:rPr>
              <a:t>If </a:t>
            </a:r>
            <a:r>
              <a:rPr lang="en-US" sz="2400" dirty="0">
                <a:latin typeface="Aharoni" pitchFamily="2" charset="-79"/>
                <a:cs typeface="Aharoni" pitchFamily="2" charset="-79"/>
              </a:rPr>
              <a:t>students and tutors only focus on earning an A on the assignment at hand, they’re missing out on a valuable learning opportunity.  </a:t>
            </a:r>
            <a:r>
              <a:rPr lang="en-US" sz="2400" dirty="0" smtClean="0">
                <a:latin typeface="Aharoni" pitchFamily="2" charset="-79"/>
                <a:cs typeface="Aharoni" pitchFamily="2" charset="-79"/>
              </a:rPr>
              <a:t>Coaches should pass </a:t>
            </a:r>
            <a:r>
              <a:rPr lang="en-US" sz="2400" dirty="0">
                <a:latin typeface="Aharoni" pitchFamily="2" charset="-79"/>
                <a:cs typeface="Aharoni" pitchFamily="2" charset="-79"/>
              </a:rPr>
              <a:t>along what they know about good </a:t>
            </a:r>
            <a:r>
              <a:rPr lang="en-US" sz="2400" dirty="0" smtClean="0">
                <a:latin typeface="Aharoni" pitchFamily="2" charset="-79"/>
                <a:cs typeface="Aharoni" pitchFamily="2" charset="-79"/>
              </a:rPr>
              <a:t>writing.</a:t>
            </a:r>
            <a:endParaRPr lang="en-US" sz="2400" dirty="0">
              <a:latin typeface="Aharoni" pitchFamily="2" charset="-79"/>
              <a:cs typeface="Aharoni" pitchFamily="2" charset="-79"/>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084" y="-1"/>
            <a:ext cx="9176084" cy="6882063"/>
          </a:xfrm>
          <a:prstGeom prst="rect">
            <a:avLst/>
          </a:prstGeom>
        </p:spPr>
      </p:pic>
    </p:spTree>
    <p:extLst>
      <p:ext uri="{BB962C8B-B14F-4D97-AF65-F5344CB8AC3E}">
        <p14:creationId xmlns:p14="http://schemas.microsoft.com/office/powerpoint/2010/main" val="334470265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8088"/>
            <a:ext cx="8534400" cy="830997"/>
          </a:xfrm>
          <a:prstGeom prst="rect">
            <a:avLst/>
          </a:prstGeom>
        </p:spPr>
        <p:txBody>
          <a:bodyPr wrap="square">
            <a:spAutoFit/>
          </a:bodyPr>
          <a:lstStyle/>
          <a:p>
            <a:pPr algn="ctr"/>
            <a:r>
              <a:rPr lang="en-US" sz="48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Our Guiding Principles</a:t>
            </a:r>
          </a:p>
        </p:txBody>
      </p:sp>
      <p:sp>
        <p:nvSpPr>
          <p:cNvPr id="5" name="TextBox 4"/>
          <p:cNvSpPr txBox="1"/>
          <p:nvPr/>
        </p:nvSpPr>
        <p:spPr>
          <a:xfrm>
            <a:off x="228600" y="685800"/>
            <a:ext cx="8686800" cy="5078313"/>
          </a:xfrm>
          <a:prstGeom prst="rect">
            <a:avLst/>
          </a:prstGeom>
          <a:noFill/>
        </p:spPr>
        <p:txBody>
          <a:bodyPr wrap="square" rtlCol="0">
            <a:spAutoFit/>
          </a:bodyPr>
          <a:lstStyle/>
          <a:p>
            <a:pPr marL="742950" indent="-742950">
              <a:buAutoNum type="arabicPeriod" startAt="5"/>
            </a:pPr>
            <a:r>
              <a:rPr lang="en-US" sz="9600" dirty="0" smtClean="0">
                <a:latin typeface="Aharoni" pitchFamily="2" charset="-79"/>
                <a:cs typeface="Aharoni" pitchFamily="2" charset="-79"/>
              </a:rPr>
              <a:t>Training, </a:t>
            </a:r>
          </a:p>
          <a:p>
            <a:r>
              <a:rPr lang="en-US" sz="9600" dirty="0" smtClean="0">
                <a:latin typeface="Aharoni" pitchFamily="2" charset="-79"/>
                <a:cs typeface="Aharoni" pitchFamily="2" charset="-79"/>
              </a:rPr>
              <a:t>  Training, </a:t>
            </a:r>
          </a:p>
          <a:p>
            <a:r>
              <a:rPr lang="en-US" sz="9600" dirty="0" smtClean="0">
                <a:latin typeface="Aharoni" pitchFamily="2" charset="-79"/>
                <a:cs typeface="Aharoni" pitchFamily="2" charset="-79"/>
              </a:rPr>
              <a:t>  Training!</a:t>
            </a:r>
          </a:p>
          <a:p>
            <a:endParaRPr lang="en-US" sz="3600" dirty="0">
              <a:latin typeface="Aharoni" pitchFamily="2" charset="-79"/>
              <a:cs typeface="Aharoni"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884"/>
            <a:ext cx="9116153" cy="6837115"/>
          </a:xfrm>
          <a:prstGeom prst="rect">
            <a:avLst/>
          </a:prstGeom>
        </p:spPr>
      </p:pic>
    </p:spTree>
    <p:extLst>
      <p:ext uri="{BB962C8B-B14F-4D97-AF65-F5344CB8AC3E}">
        <p14:creationId xmlns:p14="http://schemas.microsoft.com/office/powerpoint/2010/main" val="3546892814"/>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2057400"/>
            <a:ext cx="7239000" cy="2739211"/>
          </a:xfrm>
          <a:prstGeom prst="rect">
            <a:avLst/>
          </a:prstGeom>
        </p:spPr>
        <p:txBody>
          <a:bodyPr wrap="square">
            <a:spAutoFit/>
          </a:bodyPr>
          <a:lstStyle/>
          <a:p>
            <a:r>
              <a:rPr lang="en-US" sz="28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rPr>
              <a:t>Common Core Writing Anchor Standard 5:</a:t>
            </a:r>
          </a:p>
          <a:p>
            <a:r>
              <a:rPr lang="en-US" sz="2400" cap="all" dirty="0" smtClean="0">
                <a:solidFill>
                  <a:schemeClr val="tx1">
                    <a:lumMod val="95000"/>
                    <a:lumOff val="5000"/>
                  </a:schemeClr>
                </a:solidFill>
                <a:latin typeface="Aharoni" pitchFamily="2" charset="-79"/>
                <a:cs typeface="Aharoni" pitchFamily="2" charset="-79"/>
                <a:hlinkClick r:id="rId3"/>
              </a:rPr>
              <a:t>CCSS.ELA-LITERACY.W.8.5</a:t>
            </a:r>
            <a:r>
              <a:rPr lang="en-US" sz="2400" dirty="0" smtClean="0">
                <a:latin typeface="Aharoni" pitchFamily="2" charset="-79"/>
                <a:cs typeface="Aharoni" pitchFamily="2" charset="-79"/>
              </a:rPr>
              <a:t/>
            </a:r>
            <a:br>
              <a:rPr lang="en-US" sz="2400" dirty="0" smtClean="0">
                <a:latin typeface="Aharoni" pitchFamily="2" charset="-79"/>
                <a:cs typeface="Aharoni" pitchFamily="2" charset="-79"/>
              </a:rPr>
            </a:br>
            <a:r>
              <a:rPr lang="en-US" sz="2400" dirty="0" smtClean="0">
                <a:latin typeface="Aharoni" pitchFamily="2" charset="-79"/>
                <a:cs typeface="Aharoni" pitchFamily="2" charset="-79"/>
              </a:rPr>
              <a:t>With some guidance and support from peers and adults, develop and strengthen writing as needed by planning, revising, editing, rewriting, or trying a new approach, focusing on how well purpose and audience have been addressed. </a:t>
            </a:r>
            <a:endParaRPr lang="en-US" sz="2400" b="1" dirty="0" smtClean="0">
              <a:ln w="19050">
                <a:solidFill>
                  <a:schemeClr val="tx1"/>
                </a:solidFill>
                <a:prstDash val="solid"/>
                <a:miter lim="800000"/>
              </a:ln>
              <a:solidFill>
                <a:srgbClr val="7030A0"/>
              </a:solidFill>
              <a:effectLst>
                <a:outerShdw blurRad="25500" dist="23000" dir="7020000" algn="tl">
                  <a:srgbClr val="000000">
                    <a:alpha val="50000"/>
                  </a:srgbClr>
                </a:outerShdw>
              </a:effectLst>
              <a:latin typeface="Aharoni" pitchFamily="2" charset="-79"/>
              <a:cs typeface="Aharoni" pitchFamily="2" charset="-79"/>
            </a:endParaRPr>
          </a:p>
        </p:txBody>
      </p:sp>
      <p:sp>
        <p:nvSpPr>
          <p:cNvPr id="5" name="Rectangle 4"/>
          <p:cNvSpPr/>
          <p:nvPr/>
        </p:nvSpPr>
        <p:spPr>
          <a:xfrm>
            <a:off x="495300" y="228600"/>
            <a:ext cx="8077200" cy="1323439"/>
          </a:xfrm>
          <a:prstGeom prst="rect">
            <a:avLst/>
          </a:prstGeom>
        </p:spPr>
        <p:txBody>
          <a:bodyPr wrap="square">
            <a:spAutoFit/>
          </a:bodyPr>
          <a:lstStyle/>
          <a:p>
            <a:pPr algn="ctr"/>
            <a:r>
              <a:rPr lang="en-US" sz="40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Writing Centers:  Tailor-made to </a:t>
            </a:r>
          </a:p>
          <a:p>
            <a:pPr algn="ctr"/>
            <a:r>
              <a:rPr lang="en-US" sz="40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Address the Common Core</a:t>
            </a:r>
          </a:p>
        </p:txBody>
      </p:sp>
    </p:spTree>
    <p:extLst>
      <p:ext uri="{BB962C8B-B14F-4D97-AF65-F5344CB8AC3E}">
        <p14:creationId xmlns:p14="http://schemas.microsoft.com/office/powerpoint/2010/main" val="3883369667"/>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151459"/>
            <a:ext cx="8077200" cy="5447645"/>
          </a:xfrm>
          <a:prstGeom prst="rect">
            <a:avLst/>
          </a:prstGeom>
          <a:noFill/>
        </p:spPr>
        <p:txBody>
          <a:bodyPr wrap="square" rtlCol="0">
            <a:spAutoFit/>
          </a:bodyPr>
          <a:lstStyle/>
          <a:p>
            <a:pPr marL="285750" indent="-285750">
              <a:buFont typeface="Arial" pitchFamily="34" charset="0"/>
              <a:buChar char="•"/>
            </a:pPr>
            <a:r>
              <a:rPr lang="en-US" sz="2400" dirty="0" smtClean="0">
                <a:latin typeface="Aharoni" pitchFamily="2" charset="-79"/>
                <a:cs typeface="Aharoni" pitchFamily="2" charset="-79"/>
              </a:rPr>
              <a:t>There is a clear expectation that sophisticated argument, informational/explanatory, and narrative writing be incorporated in the teaching of history, science, and technical subjects.</a:t>
            </a:r>
          </a:p>
          <a:p>
            <a:pPr marL="285750" indent="-285750">
              <a:buFont typeface="Arial" pitchFamily="34" charset="0"/>
              <a:buChar char="•"/>
            </a:pPr>
            <a:endParaRPr lang="en-US" sz="2400" dirty="0">
              <a:latin typeface="Aharoni" pitchFamily="2" charset="-79"/>
              <a:cs typeface="Aharoni" pitchFamily="2" charset="-79"/>
            </a:endParaRPr>
          </a:p>
          <a:p>
            <a:pPr marL="285750" indent="-285750">
              <a:buFont typeface="Arial" pitchFamily="34" charset="0"/>
              <a:buChar char="•"/>
            </a:pPr>
            <a:r>
              <a:rPr lang="en-US" sz="2400" dirty="0" smtClean="0">
                <a:latin typeface="Aharoni" pitchFamily="2" charset="-79"/>
                <a:cs typeface="Aharoni" pitchFamily="2" charset="-79"/>
              </a:rPr>
              <a:t>Example:  </a:t>
            </a:r>
            <a:r>
              <a:rPr lang="en-US" sz="2400" dirty="0">
                <a:latin typeface="Aharoni" pitchFamily="2" charset="-79"/>
                <a:cs typeface="Aharoni" pitchFamily="2" charset="-79"/>
              </a:rPr>
              <a:t>Included in the Common Core website’s appendix of sample student writing is a 7</a:t>
            </a:r>
            <a:r>
              <a:rPr lang="en-US" sz="2400" baseline="30000" dirty="0">
                <a:latin typeface="Aharoni" pitchFamily="2" charset="-79"/>
                <a:cs typeface="Aharoni" pitchFamily="2" charset="-79"/>
              </a:rPr>
              <a:t>th</a:t>
            </a:r>
            <a:r>
              <a:rPr lang="en-US" sz="2400" dirty="0">
                <a:latin typeface="Aharoni" pitchFamily="2" charset="-79"/>
                <a:cs typeface="Aharoni" pitchFamily="2" charset="-79"/>
              </a:rPr>
              <a:t> grade science report that is </a:t>
            </a:r>
            <a:r>
              <a:rPr lang="en-US" sz="2400" dirty="0" smtClean="0">
                <a:latin typeface="Aharoni" pitchFamily="2" charset="-79"/>
                <a:cs typeface="Aharoni" pitchFamily="2" charset="-79"/>
              </a:rPr>
              <a:t>over 2,000 words </a:t>
            </a:r>
            <a:r>
              <a:rPr lang="en-US" sz="2400" dirty="0">
                <a:latin typeface="Aharoni" pitchFamily="2" charset="-79"/>
                <a:cs typeface="Aharoni" pitchFamily="2" charset="-79"/>
              </a:rPr>
              <a:t>in length and incorporates fourteen sources, original research, and multiple </a:t>
            </a:r>
            <a:r>
              <a:rPr lang="en-US" sz="2400" dirty="0" smtClean="0">
                <a:latin typeface="Aharoni" pitchFamily="2" charset="-79"/>
                <a:cs typeface="Aharoni" pitchFamily="2" charset="-79"/>
              </a:rPr>
              <a:t>illustrations.			 (Appendix C 42).  </a:t>
            </a:r>
          </a:p>
          <a:p>
            <a:r>
              <a:rPr lang="en-US" sz="2400" dirty="0" smtClean="0">
                <a:latin typeface="Aharoni" pitchFamily="2" charset="-79"/>
                <a:cs typeface="Aharoni" pitchFamily="2" charset="-79"/>
              </a:rPr>
              <a:t> 		  </a:t>
            </a:r>
            <a:r>
              <a:rPr lang="en-US" dirty="0" smtClean="0">
                <a:latin typeface="Aharoni" pitchFamily="2" charset="-79"/>
                <a:cs typeface="Aharoni" pitchFamily="2" charset="-79"/>
                <a:hlinkClick r:id="rId3"/>
              </a:rPr>
              <a:t>http://www.corestandards.org/assets/Appendix_C.pdf</a:t>
            </a:r>
            <a:r>
              <a:rPr lang="en-US" dirty="0" smtClean="0">
                <a:latin typeface="Aharoni" pitchFamily="2" charset="-79"/>
                <a:cs typeface="Aharoni" pitchFamily="2" charset="-79"/>
              </a:rPr>
              <a:t> </a:t>
            </a:r>
            <a:r>
              <a:rPr lang="en-US" sz="2400" dirty="0" smtClean="0">
                <a:latin typeface="Aharoni" pitchFamily="2" charset="-79"/>
                <a:cs typeface="Aharoni" pitchFamily="2" charset="-79"/>
              </a:rPr>
              <a:t>						     </a:t>
            </a:r>
            <a:r>
              <a:rPr lang="en-US" dirty="0"/>
              <a:t>	</a:t>
            </a:r>
            <a:r>
              <a:rPr lang="en-US" dirty="0" smtClean="0"/>
              <a:t>			</a:t>
            </a:r>
          </a:p>
          <a:p>
            <a:endParaRPr lang="en-US" dirty="0"/>
          </a:p>
          <a:p>
            <a:endParaRPr lang="en-US" dirty="0"/>
          </a:p>
        </p:txBody>
      </p:sp>
      <p:sp>
        <p:nvSpPr>
          <p:cNvPr id="6" name="Rectangle 5"/>
          <p:cNvSpPr/>
          <p:nvPr/>
        </p:nvSpPr>
        <p:spPr>
          <a:xfrm>
            <a:off x="753974" y="304800"/>
            <a:ext cx="6934200" cy="2031325"/>
          </a:xfrm>
          <a:prstGeom prst="rect">
            <a:avLst/>
          </a:prstGeom>
        </p:spPr>
        <p:txBody>
          <a:bodyPr wrap="square">
            <a:spAutoFit/>
          </a:bodyPr>
          <a:lstStyle/>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The Need for Writing Support across the Curriculum:</a:t>
            </a:r>
          </a:p>
          <a:p>
            <a:pPr algn="ctr"/>
            <a:r>
              <a:rPr lang="en-US" sz="3600"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rPr>
              <a:t>The ELA Appendices </a:t>
            </a:r>
          </a:p>
          <a:p>
            <a:pPr algn="ctr"/>
            <a:endParaRPr lang="en-US" b="1" dirty="0" smtClean="0">
              <a:ln w="17780" cmpd="sng">
                <a:solidFill>
                  <a:schemeClr val="tx1"/>
                </a:solidFill>
                <a:prstDash val="solid"/>
                <a:miter lim="800000"/>
              </a:ln>
              <a:solidFill>
                <a:srgbClr val="7030A0"/>
              </a:solidFill>
              <a:effectLst>
                <a:outerShdw blurRad="50800" algn="tl" rotWithShape="0">
                  <a:srgbClr val="000000"/>
                </a:outerShdw>
              </a:effectLst>
              <a:latin typeface="Aharoni" pitchFamily="2" charset="-79"/>
              <a:cs typeface="Aharoni" pitchFamily="2" charset="-79"/>
            </a:endParaRPr>
          </a:p>
        </p:txBody>
      </p:sp>
    </p:spTree>
    <p:extLst>
      <p:ext uri="{BB962C8B-B14F-4D97-AF65-F5344CB8AC3E}">
        <p14:creationId xmlns:p14="http://schemas.microsoft.com/office/powerpoint/2010/main" val="2079350113"/>
      </p:ext>
    </p:extLst>
  </p:cSld>
  <p:clrMapOvr>
    <a:masterClrMapping/>
  </p:clrMapOvr>
  <mc:AlternateContent xmlns:mc="http://schemas.openxmlformats.org/markup-compatibility/2006" xmlns:p14="http://schemas.microsoft.com/office/powerpoint/2010/main">
    <mc:Choice Requires="p14">
      <p:transition spd="slow">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1347</TotalTime>
  <Words>2240</Words>
  <Application>Microsoft Office PowerPoint</Application>
  <PresentationFormat>On-screen Show (4:3)</PresentationFormat>
  <Paragraphs>217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Composite</vt:lpstr>
      <vt:lpstr>PowerPoint Presentation</vt:lpstr>
      <vt:lpstr>PowerPoint Presentation</vt:lpstr>
      <vt:lpstr>PowerPoint Presentation</vt:lpstr>
      <vt:lpstr>How It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Coaches Experiences</vt:lpstr>
      <vt:lpstr>Resources to Help You Create a Writing Center at Your School  www.writintitans.weebly.com  http://ilstatewp.com/creating-a-writing-center-network/  </vt:lpstr>
      <vt:lpstr>Q &amp; A  --Questions for our Writin’ Titan coaches? --Questions for  Rich? </vt:lpstr>
      <vt:lpstr>Works Cited</vt:lpstr>
      <vt:lpstr>Contact—</vt:lpstr>
    </vt:vector>
  </TitlesOfParts>
  <Company>El Paso Gridley CUSD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62</cp:revision>
  <cp:lastPrinted>2015-12-04T20:11:03Z</cp:lastPrinted>
  <dcterms:created xsi:type="dcterms:W3CDTF">2014-09-27T23:26:30Z</dcterms:created>
  <dcterms:modified xsi:type="dcterms:W3CDTF">2015-12-04T20:19:57Z</dcterms:modified>
</cp:coreProperties>
</file>