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9"/>
  </p:notesMasterIdLst>
  <p:handoutMasterIdLst>
    <p:handoutMasterId r:id="rId20"/>
  </p:handoutMasterIdLst>
  <p:sldIdLst>
    <p:sldId id="256" r:id="rId3"/>
    <p:sldId id="257" r:id="rId4"/>
    <p:sldId id="258" r:id="rId5"/>
    <p:sldId id="265" r:id="rId6"/>
    <p:sldId id="266" r:id="rId7"/>
    <p:sldId id="259" r:id="rId8"/>
    <p:sldId id="260" r:id="rId9"/>
    <p:sldId id="261" r:id="rId10"/>
    <p:sldId id="262" r:id="rId11"/>
    <p:sldId id="263" r:id="rId12"/>
    <p:sldId id="264" r:id="rId13"/>
    <p:sldId id="267" r:id="rId14"/>
    <p:sldId id="268" r:id="rId15"/>
    <p:sldId id="269" r:id="rId16"/>
    <p:sldId id="270" r:id="rId17"/>
    <p:sldId id="271" r:id="rId1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195" autoAdjust="0"/>
    <p:restoredTop sz="90764" autoAdjust="0"/>
  </p:normalViewPr>
  <p:slideViewPr>
    <p:cSldViewPr>
      <p:cViewPr varScale="1">
        <p:scale>
          <a:sx n="67" d="100"/>
          <a:sy n="67" d="100"/>
        </p:scale>
        <p:origin x="-894"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18B85EC5-3913-4AF1-83EC-A6F8A5204F9C}" type="datetimeFigureOut">
              <a:rPr lang="en-US" smtClean="0"/>
              <a:t>9/16/2014</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F3A9CCF1-AD62-4015-A884-0BB7AF459720}" type="slidenum">
              <a:rPr lang="en-US" smtClean="0"/>
              <a:t>‹#›</a:t>
            </a:fld>
            <a:endParaRPr lang="en-US"/>
          </a:p>
        </p:txBody>
      </p:sp>
    </p:spTree>
    <p:extLst>
      <p:ext uri="{BB962C8B-B14F-4D97-AF65-F5344CB8AC3E}">
        <p14:creationId xmlns:p14="http://schemas.microsoft.com/office/powerpoint/2010/main" val="15115612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2F64834C-BF9F-4519-9526-EA8B8138DEBC}" type="datetimeFigureOut">
              <a:rPr lang="en-US" smtClean="0"/>
              <a:t>9/16/2014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100266B6-A497-42E8-9EFA-B8A7B40D14C8}" type="slidenum">
              <a:rPr lang="en-US" smtClean="0"/>
              <a:t>‹#›</a:t>
            </a:fld>
            <a:endParaRPr lang="en-US"/>
          </a:p>
        </p:txBody>
      </p:sp>
    </p:spTree>
    <p:extLst>
      <p:ext uri="{BB962C8B-B14F-4D97-AF65-F5344CB8AC3E}">
        <p14:creationId xmlns:p14="http://schemas.microsoft.com/office/powerpoint/2010/main" val="5922447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0266B6-A497-42E8-9EFA-B8A7B40D14C8}" type="slidenum">
              <a:rPr lang="en-US" smtClean="0"/>
              <a:t>1</a:t>
            </a:fld>
            <a:endParaRPr lang="en-US"/>
          </a:p>
        </p:txBody>
      </p:sp>
    </p:spTree>
    <p:extLst>
      <p:ext uri="{BB962C8B-B14F-4D97-AF65-F5344CB8AC3E}">
        <p14:creationId xmlns:p14="http://schemas.microsoft.com/office/powerpoint/2010/main" val="38329097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Paige:</a:t>
            </a:r>
          </a:p>
          <a:p>
            <a:r>
              <a:rPr lang="en-US" dirty="0" smtClean="0"/>
              <a:t>Second Bullet—Give</a:t>
            </a:r>
            <a:r>
              <a:rPr lang="en-US" baseline="0" dirty="0" smtClean="0"/>
              <a:t> a man a fish, he eats for a day.  Teach a man to fish, he eats for a lifetime.  We’re working to help classmates over the long term, not just on the paper they’re currently working on.</a:t>
            </a:r>
            <a:endParaRPr lang="en-US" dirty="0"/>
          </a:p>
        </p:txBody>
      </p:sp>
      <p:sp>
        <p:nvSpPr>
          <p:cNvPr id="4" name="Slide Number Placeholder 3"/>
          <p:cNvSpPr>
            <a:spLocks noGrp="1"/>
          </p:cNvSpPr>
          <p:nvPr>
            <p:ph type="sldNum" sz="quarter" idx="10"/>
          </p:nvPr>
        </p:nvSpPr>
        <p:spPr/>
        <p:txBody>
          <a:bodyPr/>
          <a:lstStyle/>
          <a:p>
            <a:fld id="{100266B6-A497-42E8-9EFA-B8A7B40D14C8}" type="slidenum">
              <a:rPr lang="en-US" smtClean="0"/>
              <a:t>2</a:t>
            </a:fld>
            <a:endParaRPr lang="en-US"/>
          </a:p>
        </p:txBody>
      </p:sp>
    </p:spTree>
    <p:extLst>
      <p:ext uri="{BB962C8B-B14F-4D97-AF65-F5344CB8AC3E}">
        <p14:creationId xmlns:p14="http://schemas.microsoft.com/office/powerpoint/2010/main" val="11221474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Grace:</a:t>
            </a:r>
          </a:p>
          <a:p>
            <a:r>
              <a:rPr lang="en-US" dirty="0" smtClean="0"/>
              <a:t>First</a:t>
            </a:r>
            <a:r>
              <a:rPr lang="en-US" baseline="0" dirty="0" smtClean="0"/>
              <a:t> Bullet—This is not just for students that struggle with writing.  This is for everyone.  Even the strongest writer can benefit from having another person to bounce ideas off of and look over their work.  We’ve focused on fighting the stigma that “only dumb kids need this.”  We say, actually, that only smart kids use this, because if you’re smart, you know that it’s always a good idea to have someone else look over your work.</a:t>
            </a:r>
          </a:p>
          <a:p>
            <a:r>
              <a:rPr lang="en-US" baseline="0" dirty="0" smtClean="0"/>
              <a:t>Third Bullet—In other words, two brains are better than one.  </a:t>
            </a:r>
          </a:p>
          <a:p>
            <a:r>
              <a:rPr lang="en-US" baseline="0" dirty="0" smtClean="0"/>
              <a:t>Fourth Bullet—Writing is difficult to teach and difficult to grade.  It’s not always possible for a teacher to get to every student who could use individual attention.</a:t>
            </a:r>
          </a:p>
          <a:p>
            <a:r>
              <a:rPr lang="en-US" baseline="0" dirty="0" smtClean="0"/>
              <a:t>Fifth Bullet—Our junior high is one of only a handful in the nation that have a program like this.</a:t>
            </a:r>
            <a:endParaRPr lang="en-US" dirty="0"/>
          </a:p>
        </p:txBody>
      </p:sp>
      <p:sp>
        <p:nvSpPr>
          <p:cNvPr id="4" name="Slide Number Placeholder 3"/>
          <p:cNvSpPr>
            <a:spLocks noGrp="1"/>
          </p:cNvSpPr>
          <p:nvPr>
            <p:ph type="sldNum" sz="quarter" idx="10"/>
          </p:nvPr>
        </p:nvSpPr>
        <p:spPr/>
        <p:txBody>
          <a:bodyPr/>
          <a:lstStyle/>
          <a:p>
            <a:fld id="{100266B6-A497-42E8-9EFA-B8A7B40D14C8}" type="slidenum">
              <a:rPr lang="en-US" smtClean="0"/>
              <a:t>3</a:t>
            </a:fld>
            <a:endParaRPr lang="en-US"/>
          </a:p>
        </p:txBody>
      </p:sp>
    </p:spTree>
    <p:extLst>
      <p:ext uri="{BB962C8B-B14F-4D97-AF65-F5344CB8AC3E}">
        <p14:creationId xmlns:p14="http://schemas.microsoft.com/office/powerpoint/2010/main" val="36315822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Corbin:</a:t>
            </a:r>
          </a:p>
          <a:p>
            <a:r>
              <a:rPr lang="en-US" dirty="0" smtClean="0"/>
              <a:t>Say, “We’re called ‘coaches’ because, like a coach, we’re on the sidelines providing</a:t>
            </a:r>
            <a:r>
              <a:rPr lang="en-US" baseline="0" dirty="0" smtClean="0"/>
              <a:t> advice and strategies.  We’re not on the court or field, so to speak, doing the writing.  The writer does the writing.  We’re just there to provide support.</a:t>
            </a:r>
            <a:endParaRPr lang="en-US" dirty="0" smtClean="0"/>
          </a:p>
          <a:p>
            <a:endParaRPr lang="en-US" dirty="0" smtClean="0"/>
          </a:p>
          <a:p>
            <a:r>
              <a:rPr lang="en-US" dirty="0" smtClean="0"/>
              <a:t>After</a:t>
            </a:r>
            <a:r>
              <a:rPr lang="en-US" baseline="0" dirty="0" smtClean="0"/>
              <a:t> this slide is read, each of you should say one thing you remember from training.</a:t>
            </a:r>
          </a:p>
          <a:p>
            <a:endParaRPr lang="en-US" dirty="0"/>
          </a:p>
        </p:txBody>
      </p:sp>
      <p:sp>
        <p:nvSpPr>
          <p:cNvPr id="4" name="Slide Number Placeholder 3"/>
          <p:cNvSpPr>
            <a:spLocks noGrp="1"/>
          </p:cNvSpPr>
          <p:nvPr>
            <p:ph type="sldNum" sz="quarter" idx="10"/>
          </p:nvPr>
        </p:nvSpPr>
        <p:spPr/>
        <p:txBody>
          <a:bodyPr/>
          <a:lstStyle/>
          <a:p>
            <a:fld id="{100266B6-A497-42E8-9EFA-B8A7B40D14C8}" type="slidenum">
              <a:rPr lang="en-US" smtClean="0"/>
              <a:t>6</a:t>
            </a:fld>
            <a:endParaRPr lang="en-US"/>
          </a:p>
        </p:txBody>
      </p:sp>
    </p:spTree>
    <p:extLst>
      <p:ext uri="{BB962C8B-B14F-4D97-AF65-F5344CB8AC3E}">
        <p14:creationId xmlns:p14="http://schemas.microsoft.com/office/powerpoint/2010/main" val="40520610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Paige reads:</a:t>
            </a:r>
          </a:p>
          <a:p>
            <a:r>
              <a:rPr lang="en-US" baseline="0" dirty="0" smtClean="0"/>
              <a:t>Corbin and Grace pass out referrals to the audience for them to see.</a:t>
            </a:r>
            <a:endParaRPr lang="en-US" dirty="0"/>
          </a:p>
        </p:txBody>
      </p:sp>
      <p:sp>
        <p:nvSpPr>
          <p:cNvPr id="4" name="Slide Number Placeholder 3"/>
          <p:cNvSpPr>
            <a:spLocks noGrp="1"/>
          </p:cNvSpPr>
          <p:nvPr>
            <p:ph type="sldNum" sz="quarter" idx="10"/>
          </p:nvPr>
        </p:nvSpPr>
        <p:spPr/>
        <p:txBody>
          <a:bodyPr/>
          <a:lstStyle/>
          <a:p>
            <a:fld id="{100266B6-A497-42E8-9EFA-B8A7B40D14C8}" type="slidenum">
              <a:rPr lang="en-US" smtClean="0"/>
              <a:t>7</a:t>
            </a:fld>
            <a:endParaRPr lang="en-US"/>
          </a:p>
        </p:txBody>
      </p:sp>
    </p:spTree>
    <p:extLst>
      <p:ext uri="{BB962C8B-B14F-4D97-AF65-F5344CB8AC3E}">
        <p14:creationId xmlns:p14="http://schemas.microsoft.com/office/powerpoint/2010/main" val="22250743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Corbin</a:t>
            </a:r>
            <a:r>
              <a:rPr lang="en-US" baseline="0" dirty="0" smtClean="0"/>
              <a:t>:</a:t>
            </a:r>
            <a:endParaRPr lang="en-US" dirty="0" smtClean="0"/>
          </a:p>
          <a:p>
            <a:pPr marL="232943" indent="-232943">
              <a:buAutoNum type="arabicPeriod"/>
            </a:pPr>
            <a:r>
              <a:rPr lang="en-US" dirty="0" smtClean="0"/>
              <a:t>... Whether they haven’t even figured out a topic,</a:t>
            </a:r>
            <a:r>
              <a:rPr lang="en-US" baseline="0" dirty="0" smtClean="0"/>
              <a:t> or they are in the final stages and just need proofreading help.</a:t>
            </a:r>
          </a:p>
          <a:p>
            <a:pPr marL="232943" indent="-232943">
              <a:buAutoNum type="arabicPeriod" startAt="3"/>
            </a:pPr>
            <a:r>
              <a:rPr lang="en-US" baseline="0" dirty="0" smtClean="0"/>
              <a:t>... Students can rest assured that only the coach, the student, the teacher will know about a coaching session.  We keep things confidential.</a:t>
            </a:r>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100266B6-A497-42E8-9EFA-B8A7B40D14C8}" type="slidenum">
              <a:rPr lang="en-US" smtClean="0"/>
              <a:t>8</a:t>
            </a:fld>
            <a:endParaRPr lang="en-US"/>
          </a:p>
        </p:txBody>
      </p:sp>
    </p:spTree>
    <p:extLst>
      <p:ext uri="{BB962C8B-B14F-4D97-AF65-F5344CB8AC3E}">
        <p14:creationId xmlns:p14="http://schemas.microsoft.com/office/powerpoint/2010/main" val="38499702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Grace:</a:t>
            </a:r>
          </a:p>
          <a:p>
            <a:pPr marL="232943" indent="-232943">
              <a:buAutoNum type="arabicPeriod"/>
            </a:pPr>
            <a:r>
              <a:rPr lang="en-US" dirty="0" smtClean="0"/>
              <a:t>If possible, we don’t even touch the keyboard (if</a:t>
            </a:r>
            <a:r>
              <a:rPr lang="en-US" baseline="0" dirty="0" smtClean="0"/>
              <a:t> they’re typing) or the paper (if they’re writing by hand).  This is the thing we stress the most; we don’t do the writing.  We’re just on the sidelines.  It’s vital to our reputation that students and teachers know this.</a:t>
            </a:r>
          </a:p>
          <a:p>
            <a:r>
              <a:rPr lang="en-US" baseline="0" dirty="0" smtClean="0"/>
              <a:t>3.  We also tells classmates we work with that we’ll do the most we can with the time we have.  Often, that’s not enough time to get an entire paper polished.</a:t>
            </a:r>
            <a:endParaRPr lang="en-US" dirty="0"/>
          </a:p>
        </p:txBody>
      </p:sp>
      <p:sp>
        <p:nvSpPr>
          <p:cNvPr id="4" name="Slide Number Placeholder 3"/>
          <p:cNvSpPr>
            <a:spLocks noGrp="1"/>
          </p:cNvSpPr>
          <p:nvPr>
            <p:ph type="sldNum" sz="quarter" idx="10"/>
          </p:nvPr>
        </p:nvSpPr>
        <p:spPr/>
        <p:txBody>
          <a:bodyPr/>
          <a:lstStyle/>
          <a:p>
            <a:fld id="{100266B6-A497-42E8-9EFA-B8A7B40D14C8}" type="slidenum">
              <a:rPr lang="en-US" smtClean="0"/>
              <a:t>9</a:t>
            </a:fld>
            <a:endParaRPr lang="en-US"/>
          </a:p>
        </p:txBody>
      </p:sp>
    </p:spTree>
    <p:extLst>
      <p:ext uri="{BB962C8B-B14F-4D97-AF65-F5344CB8AC3E}">
        <p14:creationId xmlns:p14="http://schemas.microsoft.com/office/powerpoint/2010/main" val="34220003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Paige</a:t>
            </a:r>
            <a:r>
              <a:rPr lang="en-US" baseline="0" dirty="0" smtClean="0"/>
              <a:t> reads...</a:t>
            </a:r>
            <a:endParaRPr lang="en-US" dirty="0" smtClean="0"/>
          </a:p>
          <a:p>
            <a:endParaRPr lang="en-US" dirty="0" smtClean="0"/>
          </a:p>
          <a:p>
            <a:r>
              <a:rPr lang="en-US" dirty="0" smtClean="0"/>
              <a:t>After she reads this slide, I’ll ask</a:t>
            </a:r>
            <a:r>
              <a:rPr lang="en-US" baseline="0" dirty="0" smtClean="0"/>
              <a:t> each of you to share something positive about your experience as a </a:t>
            </a:r>
            <a:r>
              <a:rPr lang="en-US" baseline="0" dirty="0" err="1" smtClean="0"/>
              <a:t>Writin</a:t>
            </a:r>
            <a:r>
              <a:rPr lang="en-US" baseline="0" dirty="0" smtClean="0"/>
              <a:t>’ Titan Coach.</a:t>
            </a:r>
            <a:endParaRPr lang="en-US" dirty="0"/>
          </a:p>
        </p:txBody>
      </p:sp>
      <p:sp>
        <p:nvSpPr>
          <p:cNvPr id="4" name="Slide Number Placeholder 3"/>
          <p:cNvSpPr>
            <a:spLocks noGrp="1"/>
          </p:cNvSpPr>
          <p:nvPr>
            <p:ph type="sldNum" sz="quarter" idx="10"/>
          </p:nvPr>
        </p:nvSpPr>
        <p:spPr/>
        <p:txBody>
          <a:bodyPr/>
          <a:lstStyle/>
          <a:p>
            <a:fld id="{100266B6-A497-42E8-9EFA-B8A7B40D14C8}" type="slidenum">
              <a:rPr lang="en-US" smtClean="0"/>
              <a:t>10</a:t>
            </a:fld>
            <a:endParaRPr lang="en-US"/>
          </a:p>
        </p:txBody>
      </p:sp>
    </p:spTree>
    <p:extLst>
      <p:ext uri="{BB962C8B-B14F-4D97-AF65-F5344CB8AC3E}">
        <p14:creationId xmlns:p14="http://schemas.microsoft.com/office/powerpoint/2010/main" val="1542777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Mr. Martin reads.</a:t>
            </a:r>
            <a:endParaRPr lang="en-US" dirty="0"/>
          </a:p>
        </p:txBody>
      </p:sp>
      <p:sp>
        <p:nvSpPr>
          <p:cNvPr id="4" name="Slide Number Placeholder 3"/>
          <p:cNvSpPr>
            <a:spLocks noGrp="1"/>
          </p:cNvSpPr>
          <p:nvPr>
            <p:ph type="sldNum" sz="quarter" idx="10"/>
          </p:nvPr>
        </p:nvSpPr>
        <p:spPr/>
        <p:txBody>
          <a:bodyPr/>
          <a:lstStyle/>
          <a:p>
            <a:fld id="{100266B6-A497-42E8-9EFA-B8A7B40D14C8}" type="slidenum">
              <a:rPr lang="en-US" smtClean="0"/>
              <a:t>11</a:t>
            </a:fld>
            <a:endParaRPr lang="en-US"/>
          </a:p>
        </p:txBody>
      </p:sp>
    </p:spTree>
    <p:extLst>
      <p:ext uri="{BB962C8B-B14F-4D97-AF65-F5344CB8AC3E}">
        <p14:creationId xmlns:p14="http://schemas.microsoft.com/office/powerpoint/2010/main" val="5975453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580771B-4AEB-46D0-B21F-CAD24D670B03}" type="datetimeFigureOut">
              <a:rPr lang="en-US" smtClean="0"/>
              <a:t>9/16/2014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0A955A-25A5-404C-A18F-74C8F0738859}" type="slidenum">
              <a:rPr lang="en-US" smtClean="0"/>
              <a:t>‹#›</a:t>
            </a:fld>
            <a:endParaRPr lang="en-US"/>
          </a:p>
        </p:txBody>
      </p:sp>
    </p:spTree>
    <p:extLst>
      <p:ext uri="{BB962C8B-B14F-4D97-AF65-F5344CB8AC3E}">
        <p14:creationId xmlns:p14="http://schemas.microsoft.com/office/powerpoint/2010/main" val="2095699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80771B-4AEB-46D0-B21F-CAD24D670B03}" type="datetimeFigureOut">
              <a:rPr lang="en-US" smtClean="0"/>
              <a:t>9/16/2014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0A955A-25A5-404C-A18F-74C8F0738859}" type="slidenum">
              <a:rPr lang="en-US" smtClean="0"/>
              <a:t>‹#›</a:t>
            </a:fld>
            <a:endParaRPr lang="en-US"/>
          </a:p>
        </p:txBody>
      </p:sp>
    </p:spTree>
    <p:extLst>
      <p:ext uri="{BB962C8B-B14F-4D97-AF65-F5344CB8AC3E}">
        <p14:creationId xmlns:p14="http://schemas.microsoft.com/office/powerpoint/2010/main" val="13688647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80771B-4AEB-46D0-B21F-CAD24D670B03}" type="datetimeFigureOut">
              <a:rPr lang="en-US" smtClean="0"/>
              <a:t>9/16/2014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0A955A-25A5-404C-A18F-74C8F0738859}" type="slidenum">
              <a:rPr lang="en-US" smtClean="0"/>
              <a:t>‹#›</a:t>
            </a:fld>
            <a:endParaRPr lang="en-US"/>
          </a:p>
        </p:txBody>
      </p:sp>
    </p:spTree>
    <p:extLst>
      <p:ext uri="{BB962C8B-B14F-4D97-AF65-F5344CB8AC3E}">
        <p14:creationId xmlns:p14="http://schemas.microsoft.com/office/powerpoint/2010/main" val="34857199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ounded Rectangle 9"/>
          <p:cNvSpPr/>
          <p:nvPr/>
        </p:nvSpPr>
        <p:spPr>
          <a:xfrm rot="20707748">
            <a:off x="-617539" y="-652551"/>
            <a:ext cx="6664606" cy="3942692"/>
          </a:xfrm>
          <a:custGeom>
            <a:avLst/>
            <a:gdLst/>
            <a:ahLst/>
            <a:cxnLst/>
            <a:rect l="l" t="t" r="r" b="b"/>
            <a:pathLst>
              <a:path w="6664606" h="3942692">
                <a:moveTo>
                  <a:pt x="1046923" y="0"/>
                </a:moveTo>
                <a:lnTo>
                  <a:pt x="6664606" y="1491692"/>
                </a:lnTo>
                <a:lnTo>
                  <a:pt x="6664606" y="3860602"/>
                </a:lnTo>
                <a:cubicBezTo>
                  <a:pt x="6664606" y="3905939"/>
                  <a:pt x="6627853" y="3942692"/>
                  <a:pt x="6582516" y="3942692"/>
                </a:cubicBezTo>
                <a:lnTo>
                  <a:pt x="0" y="3942692"/>
                </a:lnTo>
                <a:close/>
              </a:path>
            </a:pathLst>
          </a:custGeom>
          <a:solidFill>
            <a:schemeClr val="bg1">
              <a:alpha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ounded Rectangle 11"/>
          <p:cNvSpPr/>
          <p:nvPr/>
        </p:nvSpPr>
        <p:spPr>
          <a:xfrm rot="20707748">
            <a:off x="6168153" y="-441831"/>
            <a:ext cx="3126510" cy="2426476"/>
          </a:xfrm>
          <a:custGeom>
            <a:avLst/>
            <a:gdLst/>
            <a:ahLst/>
            <a:cxnLst/>
            <a:rect l="l" t="t" r="r" b="b"/>
            <a:pathLst>
              <a:path w="3126510" h="2426476">
                <a:moveTo>
                  <a:pt x="0" y="0"/>
                </a:moveTo>
                <a:lnTo>
                  <a:pt x="3126510" y="830198"/>
                </a:lnTo>
                <a:lnTo>
                  <a:pt x="2702642" y="2426476"/>
                </a:lnTo>
                <a:lnTo>
                  <a:pt x="82091" y="2426476"/>
                </a:lnTo>
                <a:cubicBezTo>
                  <a:pt x="36754" y="2426475"/>
                  <a:pt x="1" y="2389722"/>
                  <a:pt x="1" y="2344385"/>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Rounded Rectangle 10"/>
          <p:cNvSpPr/>
          <p:nvPr/>
        </p:nvSpPr>
        <p:spPr>
          <a:xfrm rot="20707748">
            <a:off x="7144098" y="2001564"/>
            <a:ext cx="2679455" cy="4946037"/>
          </a:xfrm>
          <a:custGeom>
            <a:avLst/>
            <a:gdLst/>
            <a:ahLst/>
            <a:cxnLst/>
            <a:rect l="l" t="t" r="r" b="b"/>
            <a:pathLst>
              <a:path w="2679455" h="4946037">
                <a:moveTo>
                  <a:pt x="2679455" y="0"/>
                </a:moveTo>
                <a:lnTo>
                  <a:pt x="1366108" y="4946037"/>
                </a:lnTo>
                <a:lnTo>
                  <a:pt x="0" y="4583288"/>
                </a:lnTo>
                <a:lnTo>
                  <a:pt x="0" y="82090"/>
                </a:lnTo>
                <a:cubicBezTo>
                  <a:pt x="0" y="36753"/>
                  <a:pt x="36753" y="0"/>
                  <a:pt x="82090" y="0"/>
                </a:cubicBez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ounded Rectangle 8"/>
          <p:cNvSpPr/>
          <p:nvPr/>
        </p:nvSpPr>
        <p:spPr>
          <a:xfrm rot="20707748">
            <a:off x="-205621" y="3323292"/>
            <a:ext cx="7378073" cy="4557796"/>
          </a:xfrm>
          <a:custGeom>
            <a:avLst/>
            <a:gdLst/>
            <a:ahLst/>
            <a:cxnLst/>
            <a:rect l="l" t="t" r="r" b="b"/>
            <a:pathLst>
              <a:path w="7378073" h="4557796">
                <a:moveTo>
                  <a:pt x="7327936" y="6451"/>
                </a:moveTo>
                <a:cubicBezTo>
                  <a:pt x="7357400" y="18913"/>
                  <a:pt x="7378073" y="48087"/>
                  <a:pt x="7378073" y="82090"/>
                </a:cubicBezTo>
                <a:lnTo>
                  <a:pt x="7378073" y="4557796"/>
                </a:lnTo>
                <a:lnTo>
                  <a:pt x="0" y="2598658"/>
                </a:lnTo>
                <a:lnTo>
                  <a:pt x="690034" y="0"/>
                </a:lnTo>
                <a:lnTo>
                  <a:pt x="7295983" y="0"/>
                </a:lnTo>
                <a:cubicBezTo>
                  <a:pt x="7307317" y="0"/>
                  <a:pt x="7318115" y="2297"/>
                  <a:pt x="7327936" y="6451"/>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rot="-900000">
            <a:off x="547834" y="3632676"/>
            <a:ext cx="5985159" cy="1606102"/>
          </a:xfrm>
        </p:spPr>
        <p:txBody>
          <a:bodyPr>
            <a:normAutofit/>
          </a:bodyPr>
          <a:lstStyle>
            <a:lvl1pPr>
              <a:lnSpc>
                <a:spcPts val="6000"/>
              </a:lnSpc>
              <a:defRPr sz="60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rot="-900000">
            <a:off x="2201145" y="5027230"/>
            <a:ext cx="4655297" cy="1128495"/>
          </a:xfrm>
        </p:spPr>
        <p:txBody>
          <a:bodyPr>
            <a:normAutofit/>
          </a:bodyPr>
          <a:lstStyle>
            <a:lvl1pPr marL="0" indent="0" algn="r">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rot="-900000">
            <a:off x="6741465" y="2313285"/>
            <a:ext cx="1524000" cy="365125"/>
          </a:xfrm>
        </p:spPr>
        <p:txBody>
          <a:bodyPr/>
          <a:lstStyle>
            <a:lvl1pPr algn="l">
              <a:defRPr sz="1800">
                <a:solidFill>
                  <a:schemeClr val="tx1"/>
                </a:solidFill>
              </a:defRPr>
            </a:lvl1pPr>
          </a:lstStyle>
          <a:p>
            <a:fld id="{D8DC5422-2232-45B5-B107-CF6F57834260}" type="datetimeFigureOut">
              <a:rPr lang="en-US" smtClean="0">
                <a:solidFill>
                  <a:prstClr val="white"/>
                </a:solidFill>
              </a:rPr>
              <a:pPr/>
              <a:t>9/16/2014</a:t>
            </a:fld>
            <a:endParaRPr lang="en-US">
              <a:solidFill>
                <a:prstClr val="white"/>
              </a:solidFill>
            </a:endParaRPr>
          </a:p>
        </p:txBody>
      </p:sp>
      <p:sp>
        <p:nvSpPr>
          <p:cNvPr id="5" name="Footer Placeholder 4"/>
          <p:cNvSpPr>
            <a:spLocks noGrp="1"/>
          </p:cNvSpPr>
          <p:nvPr>
            <p:ph type="ftr" sz="quarter" idx="11"/>
          </p:nvPr>
        </p:nvSpPr>
        <p:spPr>
          <a:xfrm rot="-900000">
            <a:off x="6551292" y="1528629"/>
            <a:ext cx="2465987" cy="365125"/>
          </a:xfrm>
        </p:spPr>
        <p:txBody>
          <a:bodyPr/>
          <a:lstStyle>
            <a:lvl1pPr>
              <a:defRPr>
                <a:solidFill>
                  <a:schemeClr val="tx1"/>
                </a:solidFill>
              </a:defRPr>
            </a:lvl1pPr>
          </a:lstStyle>
          <a:p>
            <a:endParaRPr lang="en-US">
              <a:solidFill>
                <a:prstClr val="white"/>
              </a:solidFill>
            </a:endParaRPr>
          </a:p>
        </p:txBody>
      </p:sp>
      <p:sp>
        <p:nvSpPr>
          <p:cNvPr id="6" name="Slide Number Placeholder 5"/>
          <p:cNvSpPr>
            <a:spLocks noGrp="1"/>
          </p:cNvSpPr>
          <p:nvPr>
            <p:ph type="sldNum" sz="quarter" idx="12"/>
          </p:nvPr>
        </p:nvSpPr>
        <p:spPr>
          <a:xfrm rot="-900000">
            <a:off x="6451719" y="1162062"/>
            <a:ext cx="2133600" cy="421038"/>
          </a:xfrm>
        </p:spPr>
        <p:txBody>
          <a:bodyPr anchor="ctr"/>
          <a:lstStyle>
            <a:lvl1pPr algn="l">
              <a:defRPr sz="2400">
                <a:solidFill>
                  <a:schemeClr val="tx1"/>
                </a:solidFill>
              </a:defRPr>
            </a:lvl1pPr>
          </a:lstStyle>
          <a:p>
            <a:fld id="{5A4AC009-34BC-4C8C-B0A2-4AE180F2E7B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762994120"/>
      </p:ext>
    </p:extLst>
  </p:cSld>
  <p:clrMapOvr>
    <a:masterClrMapping/>
  </p:clrMapOv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Rounded Rectangle 8"/>
          <p:cNvSpPr/>
          <p:nvPr/>
        </p:nvSpPr>
        <p:spPr>
          <a:xfrm rot="907748">
            <a:off x="-865440" y="850599"/>
            <a:ext cx="3615441" cy="6151724"/>
          </a:xfrm>
          <a:custGeom>
            <a:avLst/>
            <a:gdLst/>
            <a:ahLst/>
            <a:cxnLst/>
            <a:rect l="l" t="t" r="r" b="b"/>
            <a:pathLst>
              <a:path w="3615441" h="6151724">
                <a:moveTo>
                  <a:pt x="0" y="0"/>
                </a:moveTo>
                <a:lnTo>
                  <a:pt x="3533351" y="0"/>
                </a:lnTo>
                <a:cubicBezTo>
                  <a:pt x="3578688" y="0"/>
                  <a:pt x="3615441" y="36753"/>
                  <a:pt x="3615441" y="82090"/>
                </a:cubicBezTo>
                <a:lnTo>
                  <a:pt x="3615441" y="5623909"/>
                </a:lnTo>
                <a:lnTo>
                  <a:pt x="1663219" y="6151724"/>
                </a:ln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Rounded Rectangle 12"/>
          <p:cNvSpPr/>
          <p:nvPr/>
        </p:nvSpPr>
        <p:spPr>
          <a:xfrm rot="907748">
            <a:off x="17749" y="-511509"/>
            <a:ext cx="3735394" cy="1387781"/>
          </a:xfrm>
          <a:custGeom>
            <a:avLst/>
            <a:gdLst/>
            <a:ahLst/>
            <a:cxnLst/>
            <a:rect l="l" t="t" r="r" b="b"/>
            <a:pathLst>
              <a:path w="3735394" h="1387781">
                <a:moveTo>
                  <a:pt x="0" y="1009924"/>
                </a:moveTo>
                <a:lnTo>
                  <a:pt x="3735394" y="0"/>
                </a:lnTo>
                <a:lnTo>
                  <a:pt x="3735394" y="1305691"/>
                </a:lnTo>
                <a:cubicBezTo>
                  <a:pt x="3735394" y="1351028"/>
                  <a:pt x="3698641" y="1387781"/>
                  <a:pt x="3653304" y="1387781"/>
                </a:cubicBezTo>
                <a:lnTo>
                  <a:pt x="102160" y="1387781"/>
                </a:ln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ounded Rectangle 13"/>
          <p:cNvSpPr/>
          <p:nvPr/>
        </p:nvSpPr>
        <p:spPr>
          <a:xfrm rot="907748">
            <a:off x="2146801" y="6590199"/>
            <a:ext cx="1981025" cy="535602"/>
          </a:xfrm>
          <a:custGeom>
            <a:avLst/>
            <a:gdLst/>
            <a:ahLst/>
            <a:cxnLst/>
            <a:rect l="l" t="t" r="r" b="b"/>
            <a:pathLst>
              <a:path w="1981025" h="535602">
                <a:moveTo>
                  <a:pt x="50137" y="6451"/>
                </a:moveTo>
                <a:cubicBezTo>
                  <a:pt x="59958" y="2297"/>
                  <a:pt x="70756" y="0"/>
                  <a:pt x="82090" y="0"/>
                </a:cubicBezTo>
                <a:lnTo>
                  <a:pt x="1981025" y="0"/>
                </a:lnTo>
                <a:lnTo>
                  <a:pt x="0" y="535602"/>
                </a:lnTo>
                <a:lnTo>
                  <a:pt x="0" y="82090"/>
                </a:lnTo>
                <a:cubicBezTo>
                  <a:pt x="0" y="48087"/>
                  <a:pt x="20674" y="18913"/>
                  <a:pt x="50137" y="6451"/>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Rounded Rectangle 14"/>
          <p:cNvSpPr/>
          <p:nvPr/>
        </p:nvSpPr>
        <p:spPr>
          <a:xfrm rot="907748">
            <a:off x="3185141" y="-553633"/>
            <a:ext cx="6782931" cy="7826540"/>
          </a:xfrm>
          <a:custGeom>
            <a:avLst/>
            <a:gdLst/>
            <a:ahLst/>
            <a:cxnLst/>
            <a:rect l="l" t="t" r="r" b="b"/>
            <a:pathLst>
              <a:path w="6782931" h="7826540">
                <a:moveTo>
                  <a:pt x="0" y="1349945"/>
                </a:moveTo>
                <a:lnTo>
                  <a:pt x="4993024" y="0"/>
                </a:lnTo>
                <a:lnTo>
                  <a:pt x="6782931" y="6620302"/>
                </a:lnTo>
                <a:lnTo>
                  <a:pt x="2321435" y="7826540"/>
                </a:lnTo>
                <a:lnTo>
                  <a:pt x="82090" y="7826540"/>
                </a:lnTo>
                <a:cubicBezTo>
                  <a:pt x="36753" y="7826540"/>
                  <a:pt x="0" y="7789787"/>
                  <a:pt x="0" y="7744450"/>
                </a:cubicBez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rot="-4500000">
            <a:off x="-633894" y="2921988"/>
            <a:ext cx="5064953" cy="1695631"/>
          </a:xfrm>
        </p:spPr>
        <p:txBody>
          <a:bodyPr/>
          <a:lstStyle/>
          <a:p>
            <a:r>
              <a:rPr lang="en-US" smtClean="0"/>
              <a:t>Click to edit Master title style</a:t>
            </a:r>
            <a:endParaRPr lang="en-US"/>
          </a:p>
        </p:txBody>
      </p:sp>
      <p:sp>
        <p:nvSpPr>
          <p:cNvPr id="3" name="Content Placeholder 2"/>
          <p:cNvSpPr>
            <a:spLocks noGrp="1"/>
          </p:cNvSpPr>
          <p:nvPr>
            <p:ph idx="1"/>
          </p:nvPr>
        </p:nvSpPr>
        <p:spPr>
          <a:xfrm rot="900000">
            <a:off x="3479028" y="959716"/>
            <a:ext cx="4658735" cy="5077623"/>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rot="900000">
            <a:off x="1690988" y="608314"/>
            <a:ext cx="1789355" cy="365125"/>
          </a:xfrm>
        </p:spPr>
        <p:txBody>
          <a:bodyPr/>
          <a:lstStyle/>
          <a:p>
            <a:fld id="{D8DC5422-2232-45B5-B107-CF6F57834260}" type="datetimeFigureOut">
              <a:rPr lang="en-US" smtClean="0">
                <a:solidFill>
                  <a:prstClr val="white">
                    <a:tint val="75000"/>
                  </a:prstClr>
                </a:solidFill>
              </a:rPr>
              <a:pPr/>
              <a:t>9/16/2014</a:t>
            </a:fld>
            <a:endParaRPr lang="en-US">
              <a:solidFill>
                <a:prstClr val="white">
                  <a:tint val="75000"/>
                </a:prstClr>
              </a:solidFill>
            </a:endParaRPr>
          </a:p>
        </p:txBody>
      </p:sp>
      <p:sp>
        <p:nvSpPr>
          <p:cNvPr id="5" name="Footer Placeholder 4"/>
          <p:cNvSpPr>
            <a:spLocks noGrp="1"/>
          </p:cNvSpPr>
          <p:nvPr>
            <p:ph type="ftr" sz="quarter" idx="11"/>
          </p:nvPr>
        </p:nvSpPr>
        <p:spPr>
          <a:xfrm rot="900000">
            <a:off x="3103620" y="6177546"/>
            <a:ext cx="2392237" cy="365125"/>
          </a:xfrm>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a:xfrm rot="900000">
            <a:off x="1265370" y="300797"/>
            <a:ext cx="2287319" cy="365125"/>
          </a:xfrm>
        </p:spPr>
        <p:txBody>
          <a:bodyPr/>
          <a:lstStyle/>
          <a:p>
            <a:fld id="{5A4AC009-34BC-4C8C-B0A2-4AE180F2E7B5}"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288185014"/>
      </p:ext>
    </p:extLst>
  </p:cSld>
  <p:clrMapOvr>
    <a:masterClrMapping/>
  </p:clrMapOv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7" name="Rounded Rectangle 16"/>
          <p:cNvSpPr/>
          <p:nvPr/>
        </p:nvSpPr>
        <p:spPr>
          <a:xfrm rot="900000">
            <a:off x="-57216" y="-1017685"/>
            <a:ext cx="7411427" cy="3438177"/>
          </a:xfrm>
          <a:custGeom>
            <a:avLst/>
            <a:gdLst/>
            <a:ahLst/>
            <a:cxnLst/>
            <a:rect l="l" t="t" r="r" b="b"/>
            <a:pathLst>
              <a:path w="7411427" h="3438177">
                <a:moveTo>
                  <a:pt x="0" y="1985886"/>
                </a:moveTo>
                <a:lnTo>
                  <a:pt x="7411427" y="0"/>
                </a:lnTo>
                <a:lnTo>
                  <a:pt x="7411427" y="3356087"/>
                </a:lnTo>
                <a:cubicBezTo>
                  <a:pt x="7411427" y="3401424"/>
                  <a:pt x="7374674" y="3438177"/>
                  <a:pt x="7329337" y="3438177"/>
                </a:cubicBezTo>
                <a:lnTo>
                  <a:pt x="389140" y="3438177"/>
                </a:ln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8" name="Rounded Rectangle 17"/>
          <p:cNvSpPr/>
          <p:nvPr/>
        </p:nvSpPr>
        <p:spPr>
          <a:xfrm rot="900000">
            <a:off x="-776641" y="2417820"/>
            <a:ext cx="6998365" cy="5080081"/>
          </a:xfrm>
          <a:custGeom>
            <a:avLst/>
            <a:gdLst/>
            <a:ahLst/>
            <a:cxnLst/>
            <a:rect l="l" t="t" r="r" b="b"/>
            <a:pathLst>
              <a:path w="6998365" h="5080081">
                <a:moveTo>
                  <a:pt x="0" y="0"/>
                </a:moveTo>
                <a:lnTo>
                  <a:pt x="6916275" y="0"/>
                </a:lnTo>
                <a:cubicBezTo>
                  <a:pt x="6961612" y="0"/>
                  <a:pt x="6998365" y="36753"/>
                  <a:pt x="6998365" y="82090"/>
                </a:cubicBezTo>
                <a:lnTo>
                  <a:pt x="6998365" y="3569608"/>
                </a:lnTo>
                <a:lnTo>
                  <a:pt x="1361203" y="5080081"/>
                </a:ln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9" name="Rounded Rectangle 18"/>
          <p:cNvSpPr/>
          <p:nvPr/>
        </p:nvSpPr>
        <p:spPr>
          <a:xfrm rot="900000">
            <a:off x="6338067" y="3775812"/>
            <a:ext cx="3102275" cy="3544033"/>
          </a:xfrm>
          <a:custGeom>
            <a:avLst/>
            <a:gdLst/>
            <a:ahLst/>
            <a:cxnLst/>
            <a:rect l="l" t="t" r="r" b="b"/>
            <a:pathLst>
              <a:path w="3102275" h="3544033">
                <a:moveTo>
                  <a:pt x="50137" y="6451"/>
                </a:moveTo>
                <a:cubicBezTo>
                  <a:pt x="59958" y="2297"/>
                  <a:pt x="70756" y="0"/>
                  <a:pt x="82090" y="0"/>
                </a:cubicBezTo>
                <a:lnTo>
                  <a:pt x="2375388" y="0"/>
                </a:lnTo>
                <a:lnTo>
                  <a:pt x="3102275" y="2712781"/>
                </a:lnTo>
                <a:lnTo>
                  <a:pt x="0" y="3544033"/>
                </a:lnTo>
                <a:lnTo>
                  <a:pt x="0" y="82090"/>
                </a:lnTo>
                <a:cubicBezTo>
                  <a:pt x="0" y="48087"/>
                  <a:pt x="20673" y="18913"/>
                  <a:pt x="50137" y="6451"/>
                </a:cubicBez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0" name="Rounded Rectangle 19"/>
          <p:cNvSpPr/>
          <p:nvPr/>
        </p:nvSpPr>
        <p:spPr>
          <a:xfrm rot="900000">
            <a:off x="7327879" y="-104312"/>
            <a:ext cx="2350627" cy="3820866"/>
          </a:xfrm>
          <a:custGeom>
            <a:avLst/>
            <a:gdLst/>
            <a:ahLst/>
            <a:cxnLst/>
            <a:rect l="l" t="t" r="r" b="b"/>
            <a:pathLst>
              <a:path w="2350627" h="3820866">
                <a:moveTo>
                  <a:pt x="1" y="355523"/>
                </a:moveTo>
                <a:lnTo>
                  <a:pt x="1326829" y="0"/>
                </a:lnTo>
                <a:lnTo>
                  <a:pt x="2350627" y="3820866"/>
                </a:lnTo>
                <a:lnTo>
                  <a:pt x="82091" y="3820866"/>
                </a:lnTo>
                <a:cubicBezTo>
                  <a:pt x="36754" y="3820866"/>
                  <a:pt x="1" y="3784113"/>
                  <a:pt x="0" y="3738776"/>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rot="900000">
            <a:off x="534986" y="2921829"/>
            <a:ext cx="5690855" cy="1570680"/>
          </a:xfrm>
        </p:spPr>
        <p:txBody>
          <a:bodyPr anchor="b">
            <a:noAutofit/>
          </a:bodyPr>
          <a:lstStyle>
            <a:lvl1pPr algn="r">
              <a:defRPr sz="48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rot="900000">
            <a:off x="537849" y="4494201"/>
            <a:ext cx="5271544" cy="1500187"/>
          </a:xfrm>
        </p:spPr>
        <p:txBody>
          <a:bodyPr anchor="t">
            <a:normAutofit/>
          </a:bodyPr>
          <a:lstStyle>
            <a:lvl1pPr marL="0" indent="0" algn="r">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rot="900000">
            <a:off x="6878368" y="3761385"/>
            <a:ext cx="1524000" cy="365125"/>
          </a:xfrm>
        </p:spPr>
        <p:txBody>
          <a:bodyPr/>
          <a:lstStyle>
            <a:lvl1pPr algn="l">
              <a:defRPr/>
            </a:lvl1pPr>
          </a:lstStyle>
          <a:p>
            <a:fld id="{D8DC5422-2232-45B5-B107-CF6F57834260}" type="datetimeFigureOut">
              <a:rPr lang="en-US" smtClean="0">
                <a:solidFill>
                  <a:prstClr val="white">
                    <a:tint val="75000"/>
                  </a:prstClr>
                </a:solidFill>
              </a:rPr>
              <a:pPr/>
              <a:t>9/16/2014</a:t>
            </a:fld>
            <a:endParaRPr lang="en-US">
              <a:solidFill>
                <a:prstClr val="white">
                  <a:tint val="75000"/>
                </a:prstClr>
              </a:solidFill>
            </a:endParaRPr>
          </a:p>
        </p:txBody>
      </p:sp>
      <p:sp>
        <p:nvSpPr>
          <p:cNvPr id="5" name="Footer Placeholder 4"/>
          <p:cNvSpPr>
            <a:spLocks noGrp="1"/>
          </p:cNvSpPr>
          <p:nvPr>
            <p:ph type="ftr" sz="quarter" idx="11"/>
          </p:nvPr>
        </p:nvSpPr>
        <p:spPr>
          <a:xfrm rot="900000">
            <a:off x="7056965" y="3170795"/>
            <a:ext cx="1926305" cy="365125"/>
          </a:xfrm>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a:xfrm rot="900000" flipH="1">
            <a:off x="7176363" y="2661157"/>
            <a:ext cx="683979" cy="365125"/>
          </a:xfrm>
        </p:spPr>
        <p:txBody>
          <a:bodyPr/>
          <a:lstStyle>
            <a:lvl1pPr algn="l">
              <a:defRPr/>
            </a:lvl1pPr>
          </a:lstStyle>
          <a:p>
            <a:fld id="{5A4AC009-34BC-4C8C-B0A2-4AE180F2E7B5}"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144944534"/>
      </p:ext>
    </p:extLst>
  </p:cSld>
  <p:clrMapOvr>
    <a:masterClrMapping/>
  </p:clrMapOvr>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7" name="Rounded Rectangle 16"/>
          <p:cNvSpPr/>
          <p:nvPr/>
        </p:nvSpPr>
        <p:spPr>
          <a:xfrm rot="20707748">
            <a:off x="-883225" y="-625990"/>
            <a:ext cx="7439907" cy="7344599"/>
          </a:xfrm>
          <a:custGeom>
            <a:avLst/>
            <a:gdLst/>
            <a:ahLst/>
            <a:cxnLst/>
            <a:rect l="l" t="t" r="r" b="b"/>
            <a:pathLst>
              <a:path w="7439907" h="7344599">
                <a:moveTo>
                  <a:pt x="1760047" y="0"/>
                </a:moveTo>
                <a:lnTo>
                  <a:pt x="7439906" y="1508202"/>
                </a:lnTo>
                <a:lnTo>
                  <a:pt x="7439907" y="7262509"/>
                </a:lnTo>
                <a:cubicBezTo>
                  <a:pt x="7439906" y="7307846"/>
                  <a:pt x="7403153" y="7344599"/>
                  <a:pt x="7357816" y="7344599"/>
                </a:cubicBezTo>
                <a:lnTo>
                  <a:pt x="2697558" y="7344599"/>
                </a:lnTo>
                <a:lnTo>
                  <a:pt x="0" y="6628303"/>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8" name="Rounded Rectangle 17"/>
          <p:cNvSpPr/>
          <p:nvPr/>
        </p:nvSpPr>
        <p:spPr>
          <a:xfrm rot="20707748">
            <a:off x="3237537" y="6275496"/>
            <a:ext cx="4387395" cy="1165008"/>
          </a:xfrm>
          <a:custGeom>
            <a:avLst/>
            <a:gdLst/>
            <a:ahLst/>
            <a:cxnLst/>
            <a:rect l="l" t="t" r="r" b="b"/>
            <a:pathLst>
              <a:path w="4387395" h="1165008">
                <a:moveTo>
                  <a:pt x="4337258" y="6451"/>
                </a:moveTo>
                <a:cubicBezTo>
                  <a:pt x="4366722" y="18913"/>
                  <a:pt x="4387395" y="48087"/>
                  <a:pt x="4387395" y="82090"/>
                </a:cubicBezTo>
                <a:lnTo>
                  <a:pt x="4387395" y="1165008"/>
                </a:lnTo>
                <a:lnTo>
                  <a:pt x="0" y="0"/>
                </a:lnTo>
                <a:lnTo>
                  <a:pt x="4305305" y="0"/>
                </a:lnTo>
                <a:cubicBezTo>
                  <a:pt x="4316639" y="0"/>
                  <a:pt x="4327437" y="2297"/>
                  <a:pt x="4337258" y="6451"/>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9" name="Rounded Rectangle 18"/>
          <p:cNvSpPr/>
          <p:nvPr/>
        </p:nvSpPr>
        <p:spPr>
          <a:xfrm rot="20707748">
            <a:off x="7660698" y="5462349"/>
            <a:ext cx="1709024" cy="1536003"/>
          </a:xfrm>
          <a:custGeom>
            <a:avLst/>
            <a:gdLst/>
            <a:ahLst/>
            <a:cxnLst/>
            <a:rect l="l" t="t" r="r" b="b"/>
            <a:pathLst>
              <a:path w="1709024" h="1536003">
                <a:moveTo>
                  <a:pt x="1709024" y="0"/>
                </a:moveTo>
                <a:lnTo>
                  <a:pt x="1301161" y="1536003"/>
                </a:lnTo>
                <a:lnTo>
                  <a:pt x="0" y="1190500"/>
                </a:lnTo>
                <a:lnTo>
                  <a:pt x="0" y="82090"/>
                </a:lnTo>
                <a:cubicBezTo>
                  <a:pt x="0" y="36753"/>
                  <a:pt x="36753" y="0"/>
                  <a:pt x="82090"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0" name="Rounded Rectangle 19"/>
          <p:cNvSpPr/>
          <p:nvPr/>
        </p:nvSpPr>
        <p:spPr>
          <a:xfrm rot="20707748">
            <a:off x="6667944" y="-490547"/>
            <a:ext cx="3064333" cy="5811872"/>
          </a:xfrm>
          <a:custGeom>
            <a:avLst/>
            <a:gdLst/>
            <a:ahLst/>
            <a:cxnLst/>
            <a:rect l="l" t="t" r="r" b="b"/>
            <a:pathLst>
              <a:path w="3064333" h="5811872">
                <a:moveTo>
                  <a:pt x="0" y="0"/>
                </a:moveTo>
                <a:lnTo>
                  <a:pt x="3064333" y="813688"/>
                </a:lnTo>
                <a:lnTo>
                  <a:pt x="1737140" y="5811872"/>
                </a:lnTo>
                <a:lnTo>
                  <a:pt x="82090" y="5811872"/>
                </a:lnTo>
                <a:cubicBezTo>
                  <a:pt x="36753" y="5811872"/>
                  <a:pt x="0" y="5775119"/>
                  <a:pt x="0" y="5729782"/>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rot="4500000">
            <a:off x="5171893" y="2231024"/>
            <a:ext cx="4820301" cy="1436159"/>
          </a:xfrm>
        </p:spPr>
        <p:txBody>
          <a:bodyPr/>
          <a:lstStyle/>
          <a:p>
            <a:r>
              <a:rPr lang="en-US" smtClean="0"/>
              <a:t>Click to edit Master title style</a:t>
            </a:r>
            <a:endParaRPr lang="en-US"/>
          </a:p>
        </p:txBody>
      </p:sp>
      <p:sp>
        <p:nvSpPr>
          <p:cNvPr id="3" name="Content Placeholder 2"/>
          <p:cNvSpPr>
            <a:spLocks noGrp="1"/>
          </p:cNvSpPr>
          <p:nvPr>
            <p:ph sz="half" idx="1"/>
          </p:nvPr>
        </p:nvSpPr>
        <p:spPr>
          <a:xfrm rot="-900000">
            <a:off x="1014439" y="1335061"/>
            <a:ext cx="2578608" cy="48398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rot="-900000">
            <a:off x="3701032" y="618005"/>
            <a:ext cx="2580010" cy="4837176"/>
          </a:xfrm>
        </p:spPr>
        <p:txBody>
          <a:bodyPr anchor="t"/>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rot="-900000">
            <a:off x="7755919" y="5887412"/>
            <a:ext cx="1241980" cy="365125"/>
          </a:xfrm>
        </p:spPr>
        <p:txBody>
          <a:bodyPr/>
          <a:lstStyle>
            <a:lvl1pPr algn="l">
              <a:defRPr/>
            </a:lvl1pPr>
          </a:lstStyle>
          <a:p>
            <a:fld id="{D8DC5422-2232-45B5-B107-CF6F57834260}" type="datetimeFigureOut">
              <a:rPr lang="en-US" smtClean="0">
                <a:solidFill>
                  <a:prstClr val="white">
                    <a:tint val="75000"/>
                  </a:prstClr>
                </a:solidFill>
              </a:rPr>
              <a:pPr/>
              <a:t>9/16/2014</a:t>
            </a:fld>
            <a:endParaRPr lang="en-US">
              <a:solidFill>
                <a:prstClr val="white">
                  <a:tint val="75000"/>
                </a:prstClr>
              </a:solidFill>
            </a:endParaRPr>
          </a:p>
        </p:txBody>
      </p:sp>
      <p:sp>
        <p:nvSpPr>
          <p:cNvPr id="6" name="Footer Placeholder 5"/>
          <p:cNvSpPr>
            <a:spLocks noGrp="1"/>
          </p:cNvSpPr>
          <p:nvPr>
            <p:ph type="ftr" sz="quarter" idx="11"/>
          </p:nvPr>
        </p:nvSpPr>
        <p:spPr>
          <a:xfrm rot="-900000">
            <a:off x="4054658" y="5494374"/>
            <a:ext cx="3124200" cy="365125"/>
          </a:xfrm>
        </p:spPr>
        <p:txBody>
          <a:bodyPr/>
          <a:lstStyle>
            <a:lvl1pPr algn="r">
              <a:defRPr/>
            </a:lvl1pPr>
          </a:lstStyle>
          <a:p>
            <a:endParaRPr lang="en-US">
              <a:solidFill>
                <a:prstClr val="white">
                  <a:tint val="75000"/>
                </a:prstClr>
              </a:solidFill>
            </a:endParaRPr>
          </a:p>
        </p:txBody>
      </p:sp>
      <p:sp>
        <p:nvSpPr>
          <p:cNvPr id="7" name="Slide Number Placeholder 6"/>
          <p:cNvSpPr>
            <a:spLocks noGrp="1"/>
          </p:cNvSpPr>
          <p:nvPr>
            <p:ph type="sldNum" sz="quarter" idx="12"/>
          </p:nvPr>
        </p:nvSpPr>
        <p:spPr>
          <a:xfrm rot="-900000">
            <a:off x="7690164" y="5643110"/>
            <a:ext cx="1241693" cy="365125"/>
          </a:xfrm>
        </p:spPr>
        <p:txBody>
          <a:bodyPr/>
          <a:lstStyle>
            <a:lvl1pPr algn="l">
              <a:defRPr/>
            </a:lvl1pPr>
          </a:lstStyle>
          <a:p>
            <a:fld id="{5A4AC009-34BC-4C8C-B0A2-4AE180F2E7B5}"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808129618"/>
      </p:ext>
    </p:extLst>
  </p:cSld>
  <p:clrMapOvr>
    <a:masterClrMapping/>
  </p:clrMapOvr>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53" name="Rounded Rectangle 52"/>
          <p:cNvSpPr/>
          <p:nvPr/>
        </p:nvSpPr>
        <p:spPr>
          <a:xfrm rot="20707748">
            <a:off x="-883225" y="-625990"/>
            <a:ext cx="7439907" cy="7344599"/>
          </a:xfrm>
          <a:custGeom>
            <a:avLst/>
            <a:gdLst/>
            <a:ahLst/>
            <a:cxnLst/>
            <a:rect l="l" t="t" r="r" b="b"/>
            <a:pathLst>
              <a:path w="7439907" h="7344599">
                <a:moveTo>
                  <a:pt x="1760047" y="0"/>
                </a:moveTo>
                <a:lnTo>
                  <a:pt x="7439906" y="1508202"/>
                </a:lnTo>
                <a:lnTo>
                  <a:pt x="7439907" y="7262509"/>
                </a:lnTo>
                <a:cubicBezTo>
                  <a:pt x="7439906" y="7307846"/>
                  <a:pt x="7403153" y="7344599"/>
                  <a:pt x="7357816" y="7344599"/>
                </a:cubicBezTo>
                <a:lnTo>
                  <a:pt x="2697558" y="7344599"/>
                </a:lnTo>
                <a:lnTo>
                  <a:pt x="0" y="6628303"/>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4" name="Rounded Rectangle 53"/>
          <p:cNvSpPr/>
          <p:nvPr/>
        </p:nvSpPr>
        <p:spPr>
          <a:xfrm rot="20707748">
            <a:off x="3237537" y="6275496"/>
            <a:ext cx="4387395" cy="1165008"/>
          </a:xfrm>
          <a:custGeom>
            <a:avLst/>
            <a:gdLst/>
            <a:ahLst/>
            <a:cxnLst/>
            <a:rect l="l" t="t" r="r" b="b"/>
            <a:pathLst>
              <a:path w="4387395" h="1165008">
                <a:moveTo>
                  <a:pt x="4337258" y="6451"/>
                </a:moveTo>
                <a:cubicBezTo>
                  <a:pt x="4366722" y="18913"/>
                  <a:pt x="4387395" y="48087"/>
                  <a:pt x="4387395" y="82090"/>
                </a:cubicBezTo>
                <a:lnTo>
                  <a:pt x="4387395" y="1165008"/>
                </a:lnTo>
                <a:lnTo>
                  <a:pt x="0" y="0"/>
                </a:lnTo>
                <a:lnTo>
                  <a:pt x="4305305" y="0"/>
                </a:lnTo>
                <a:cubicBezTo>
                  <a:pt x="4316639" y="0"/>
                  <a:pt x="4327437" y="2297"/>
                  <a:pt x="4337258" y="6451"/>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5" name="Rounded Rectangle 54"/>
          <p:cNvSpPr/>
          <p:nvPr/>
        </p:nvSpPr>
        <p:spPr>
          <a:xfrm rot="20707748">
            <a:off x="7660698" y="5462349"/>
            <a:ext cx="1709024" cy="1536003"/>
          </a:xfrm>
          <a:custGeom>
            <a:avLst/>
            <a:gdLst/>
            <a:ahLst/>
            <a:cxnLst/>
            <a:rect l="l" t="t" r="r" b="b"/>
            <a:pathLst>
              <a:path w="1709024" h="1536003">
                <a:moveTo>
                  <a:pt x="1709024" y="0"/>
                </a:moveTo>
                <a:lnTo>
                  <a:pt x="1301161" y="1536003"/>
                </a:lnTo>
                <a:lnTo>
                  <a:pt x="0" y="1190500"/>
                </a:lnTo>
                <a:lnTo>
                  <a:pt x="0" y="82090"/>
                </a:lnTo>
                <a:cubicBezTo>
                  <a:pt x="0" y="36753"/>
                  <a:pt x="36753" y="0"/>
                  <a:pt x="82090"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6" name="Rounded Rectangle 55"/>
          <p:cNvSpPr/>
          <p:nvPr/>
        </p:nvSpPr>
        <p:spPr>
          <a:xfrm rot="20707748">
            <a:off x="6667944" y="-490547"/>
            <a:ext cx="3064333" cy="5811872"/>
          </a:xfrm>
          <a:custGeom>
            <a:avLst/>
            <a:gdLst/>
            <a:ahLst/>
            <a:cxnLst/>
            <a:rect l="l" t="t" r="r" b="b"/>
            <a:pathLst>
              <a:path w="3064333" h="5811872">
                <a:moveTo>
                  <a:pt x="0" y="0"/>
                </a:moveTo>
                <a:lnTo>
                  <a:pt x="3064333" y="813688"/>
                </a:lnTo>
                <a:lnTo>
                  <a:pt x="1737140" y="5811872"/>
                </a:lnTo>
                <a:lnTo>
                  <a:pt x="82090" y="5811872"/>
                </a:lnTo>
                <a:cubicBezTo>
                  <a:pt x="36753" y="5811872"/>
                  <a:pt x="0" y="5775119"/>
                  <a:pt x="0" y="5729782"/>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rot="4500000">
            <a:off x="5175504" y="2231136"/>
            <a:ext cx="4818888" cy="1435608"/>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rot="-900000">
            <a:off x="854761" y="1406870"/>
            <a:ext cx="2213148" cy="759866"/>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rot="-900000">
            <a:off x="1120518" y="2227895"/>
            <a:ext cx="2578608" cy="39387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rot="-900000">
            <a:off x="3535709" y="687503"/>
            <a:ext cx="2214753" cy="753043"/>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rot="-900000">
            <a:off x="3808498" y="1495882"/>
            <a:ext cx="2578608" cy="395590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rot="-900000">
            <a:off x="7754112" y="5888736"/>
            <a:ext cx="1243584" cy="365125"/>
          </a:xfrm>
        </p:spPr>
        <p:txBody>
          <a:bodyPr/>
          <a:lstStyle>
            <a:lvl1pPr algn="l">
              <a:defRPr/>
            </a:lvl1pPr>
          </a:lstStyle>
          <a:p>
            <a:fld id="{D8DC5422-2232-45B5-B107-CF6F57834260}" type="datetimeFigureOut">
              <a:rPr lang="en-US" smtClean="0">
                <a:solidFill>
                  <a:prstClr val="white">
                    <a:tint val="75000"/>
                  </a:prstClr>
                </a:solidFill>
              </a:rPr>
              <a:pPr/>
              <a:t>9/16/2014</a:t>
            </a:fld>
            <a:endParaRPr lang="en-US">
              <a:solidFill>
                <a:prstClr val="white">
                  <a:tint val="75000"/>
                </a:prstClr>
              </a:solidFill>
            </a:endParaRPr>
          </a:p>
        </p:txBody>
      </p:sp>
      <p:sp>
        <p:nvSpPr>
          <p:cNvPr id="8" name="Footer Placeholder 7"/>
          <p:cNvSpPr>
            <a:spLocks noGrp="1"/>
          </p:cNvSpPr>
          <p:nvPr>
            <p:ph type="ftr" sz="quarter" idx="11"/>
          </p:nvPr>
        </p:nvSpPr>
        <p:spPr>
          <a:xfrm rot="-900000">
            <a:off x="4050792" y="5495544"/>
            <a:ext cx="3124200" cy="365125"/>
          </a:xfrm>
        </p:spPr>
        <p:txBody>
          <a:bodyPr/>
          <a:lstStyle>
            <a:lvl1pPr algn="r">
              <a:defRPr/>
            </a:lvl1pPr>
          </a:lstStyle>
          <a:p>
            <a:endParaRPr lang="en-US">
              <a:solidFill>
                <a:prstClr val="white">
                  <a:tint val="75000"/>
                </a:prstClr>
              </a:solidFill>
            </a:endParaRPr>
          </a:p>
        </p:txBody>
      </p:sp>
      <p:sp>
        <p:nvSpPr>
          <p:cNvPr id="9" name="Slide Number Placeholder 8"/>
          <p:cNvSpPr>
            <a:spLocks noGrp="1"/>
          </p:cNvSpPr>
          <p:nvPr>
            <p:ph type="sldNum" sz="quarter" idx="12"/>
          </p:nvPr>
        </p:nvSpPr>
        <p:spPr>
          <a:xfrm rot="-900000">
            <a:off x="7690104" y="5641848"/>
            <a:ext cx="1243584" cy="365125"/>
          </a:xfrm>
        </p:spPr>
        <p:txBody>
          <a:bodyPr/>
          <a:lstStyle>
            <a:lvl1pPr algn="l">
              <a:defRPr/>
            </a:lvl1pPr>
          </a:lstStyle>
          <a:p>
            <a:fld id="{5A4AC009-34BC-4C8C-B0A2-4AE180F2E7B5}"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627696882"/>
      </p:ext>
    </p:extLst>
  </p:cSld>
  <p:clrMapOvr>
    <a:masterClrMapping/>
  </p:clrMapOvr>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1" name="Rounded Rectangle 20"/>
          <p:cNvSpPr/>
          <p:nvPr/>
        </p:nvSpPr>
        <p:spPr>
          <a:xfrm rot="907748">
            <a:off x="-865440" y="850599"/>
            <a:ext cx="3615441" cy="6151724"/>
          </a:xfrm>
          <a:custGeom>
            <a:avLst/>
            <a:gdLst/>
            <a:ahLst/>
            <a:cxnLst/>
            <a:rect l="l" t="t" r="r" b="b"/>
            <a:pathLst>
              <a:path w="3615441" h="6151724">
                <a:moveTo>
                  <a:pt x="0" y="0"/>
                </a:moveTo>
                <a:lnTo>
                  <a:pt x="3533351" y="0"/>
                </a:lnTo>
                <a:cubicBezTo>
                  <a:pt x="3578688" y="0"/>
                  <a:pt x="3615441" y="36753"/>
                  <a:pt x="3615441" y="82090"/>
                </a:cubicBezTo>
                <a:lnTo>
                  <a:pt x="3615441" y="5623909"/>
                </a:lnTo>
                <a:lnTo>
                  <a:pt x="1663219" y="6151724"/>
                </a:ln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2" name="Rounded Rectangle 21"/>
          <p:cNvSpPr/>
          <p:nvPr/>
        </p:nvSpPr>
        <p:spPr>
          <a:xfrm rot="907748">
            <a:off x="17749" y="-511509"/>
            <a:ext cx="3735394" cy="1387781"/>
          </a:xfrm>
          <a:custGeom>
            <a:avLst/>
            <a:gdLst/>
            <a:ahLst/>
            <a:cxnLst/>
            <a:rect l="l" t="t" r="r" b="b"/>
            <a:pathLst>
              <a:path w="3735394" h="1387781">
                <a:moveTo>
                  <a:pt x="0" y="1009924"/>
                </a:moveTo>
                <a:lnTo>
                  <a:pt x="3735394" y="0"/>
                </a:lnTo>
                <a:lnTo>
                  <a:pt x="3735394" y="1305691"/>
                </a:lnTo>
                <a:cubicBezTo>
                  <a:pt x="3735394" y="1351028"/>
                  <a:pt x="3698641" y="1387781"/>
                  <a:pt x="3653304" y="1387781"/>
                </a:cubicBezTo>
                <a:lnTo>
                  <a:pt x="102160" y="1387781"/>
                </a:ln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3" name="Rounded Rectangle 22"/>
          <p:cNvSpPr/>
          <p:nvPr/>
        </p:nvSpPr>
        <p:spPr>
          <a:xfrm rot="907748">
            <a:off x="2146801" y="6590199"/>
            <a:ext cx="1981025" cy="535602"/>
          </a:xfrm>
          <a:custGeom>
            <a:avLst/>
            <a:gdLst/>
            <a:ahLst/>
            <a:cxnLst/>
            <a:rect l="l" t="t" r="r" b="b"/>
            <a:pathLst>
              <a:path w="1981025" h="535602">
                <a:moveTo>
                  <a:pt x="50137" y="6451"/>
                </a:moveTo>
                <a:cubicBezTo>
                  <a:pt x="59958" y="2297"/>
                  <a:pt x="70756" y="0"/>
                  <a:pt x="82090" y="0"/>
                </a:cubicBezTo>
                <a:lnTo>
                  <a:pt x="1981025" y="0"/>
                </a:lnTo>
                <a:lnTo>
                  <a:pt x="0" y="535602"/>
                </a:lnTo>
                <a:lnTo>
                  <a:pt x="0" y="82090"/>
                </a:lnTo>
                <a:cubicBezTo>
                  <a:pt x="0" y="48087"/>
                  <a:pt x="20674" y="18913"/>
                  <a:pt x="50137" y="6451"/>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4" name="Rounded Rectangle 23"/>
          <p:cNvSpPr/>
          <p:nvPr/>
        </p:nvSpPr>
        <p:spPr>
          <a:xfrm rot="907748">
            <a:off x="3185141" y="-553633"/>
            <a:ext cx="6782931" cy="7826540"/>
          </a:xfrm>
          <a:custGeom>
            <a:avLst/>
            <a:gdLst/>
            <a:ahLst/>
            <a:cxnLst/>
            <a:rect l="l" t="t" r="r" b="b"/>
            <a:pathLst>
              <a:path w="6782931" h="7826540">
                <a:moveTo>
                  <a:pt x="0" y="1349945"/>
                </a:moveTo>
                <a:lnTo>
                  <a:pt x="4993024" y="0"/>
                </a:lnTo>
                <a:lnTo>
                  <a:pt x="6782931" y="6620302"/>
                </a:lnTo>
                <a:lnTo>
                  <a:pt x="2321435" y="7826540"/>
                </a:lnTo>
                <a:lnTo>
                  <a:pt x="82090" y="7826540"/>
                </a:lnTo>
                <a:cubicBezTo>
                  <a:pt x="36753" y="7826540"/>
                  <a:pt x="0" y="7789787"/>
                  <a:pt x="0" y="7744450"/>
                </a:cubicBez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rot="-4500000">
            <a:off x="-630936" y="2926080"/>
            <a:ext cx="5065776" cy="1691640"/>
          </a:xfrm>
        </p:spPr>
        <p:txBody>
          <a:bodyPr/>
          <a:lstStyle/>
          <a:p>
            <a:r>
              <a:rPr lang="en-US" smtClean="0"/>
              <a:t>Click to edit Master title style</a:t>
            </a:r>
            <a:endParaRPr lang="en-US"/>
          </a:p>
        </p:txBody>
      </p:sp>
      <p:sp>
        <p:nvSpPr>
          <p:cNvPr id="3" name="Date Placeholder 2"/>
          <p:cNvSpPr>
            <a:spLocks noGrp="1"/>
          </p:cNvSpPr>
          <p:nvPr>
            <p:ph type="dt" sz="half" idx="10"/>
          </p:nvPr>
        </p:nvSpPr>
        <p:spPr>
          <a:xfrm rot="900000">
            <a:off x="1691640" y="612648"/>
            <a:ext cx="1792224" cy="365125"/>
          </a:xfrm>
        </p:spPr>
        <p:txBody>
          <a:bodyPr/>
          <a:lstStyle/>
          <a:p>
            <a:fld id="{D8DC5422-2232-45B5-B107-CF6F57834260}" type="datetimeFigureOut">
              <a:rPr lang="en-US" smtClean="0">
                <a:solidFill>
                  <a:prstClr val="white">
                    <a:tint val="75000"/>
                  </a:prstClr>
                </a:solidFill>
              </a:rPr>
              <a:pPr/>
              <a:t>9/16/2014</a:t>
            </a:fld>
            <a:endParaRPr lang="en-US">
              <a:solidFill>
                <a:prstClr val="white">
                  <a:tint val="75000"/>
                </a:prstClr>
              </a:solidFill>
            </a:endParaRPr>
          </a:p>
        </p:txBody>
      </p:sp>
      <p:sp>
        <p:nvSpPr>
          <p:cNvPr id="4" name="Footer Placeholder 3"/>
          <p:cNvSpPr>
            <a:spLocks noGrp="1"/>
          </p:cNvSpPr>
          <p:nvPr>
            <p:ph type="ftr" sz="quarter" idx="11"/>
          </p:nvPr>
        </p:nvSpPr>
        <p:spPr>
          <a:xfrm rot="900000">
            <a:off x="2493721" y="6101033"/>
            <a:ext cx="3052113" cy="365125"/>
          </a:xfrm>
        </p:spPr>
        <p:txBody>
          <a:bodyPr/>
          <a:lstStyle/>
          <a:p>
            <a:endParaRPr lang="en-US">
              <a:solidFill>
                <a:prstClr val="white">
                  <a:tint val="75000"/>
                </a:prstClr>
              </a:solidFill>
            </a:endParaRPr>
          </a:p>
        </p:txBody>
      </p:sp>
      <p:sp>
        <p:nvSpPr>
          <p:cNvPr id="5" name="Slide Number Placeholder 4"/>
          <p:cNvSpPr>
            <a:spLocks noGrp="1"/>
          </p:cNvSpPr>
          <p:nvPr>
            <p:ph type="sldNum" sz="quarter" idx="12"/>
          </p:nvPr>
        </p:nvSpPr>
        <p:spPr>
          <a:xfrm rot="900000">
            <a:off x="1261872" y="301752"/>
            <a:ext cx="2286000" cy="365125"/>
          </a:xfrm>
        </p:spPr>
        <p:txBody>
          <a:bodyPr/>
          <a:lstStyle/>
          <a:p>
            <a:fld id="{5A4AC009-34BC-4C8C-B0A2-4AE180F2E7B5}"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548724663"/>
      </p:ext>
    </p:extLst>
  </p:cSld>
  <p:clrMapOvr>
    <a:masterClrMapping/>
  </p:clrMapOvr>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2" name="Rounded Rectangle 11"/>
          <p:cNvSpPr/>
          <p:nvPr/>
        </p:nvSpPr>
        <p:spPr>
          <a:xfrm rot="900000">
            <a:off x="-372248" y="-1218153"/>
            <a:ext cx="8577953" cy="6344114"/>
          </a:xfrm>
          <a:custGeom>
            <a:avLst/>
            <a:gdLst/>
            <a:ahLst/>
            <a:cxnLst/>
            <a:rect l="l" t="t" r="r" b="b"/>
            <a:pathLst>
              <a:path w="8577953" h="6344114">
                <a:moveTo>
                  <a:pt x="0" y="2298455"/>
                </a:moveTo>
                <a:lnTo>
                  <a:pt x="8577953" y="0"/>
                </a:lnTo>
                <a:lnTo>
                  <a:pt x="8577953" y="6262024"/>
                </a:lnTo>
                <a:cubicBezTo>
                  <a:pt x="8577953" y="6307361"/>
                  <a:pt x="8541200" y="6344113"/>
                  <a:pt x="8495863" y="6344113"/>
                </a:cubicBezTo>
                <a:lnTo>
                  <a:pt x="1084031" y="6344114"/>
                </a:ln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Rounded Rectangle 12"/>
          <p:cNvSpPr/>
          <p:nvPr/>
        </p:nvSpPr>
        <p:spPr>
          <a:xfrm rot="900000">
            <a:off x="-449071" y="5207889"/>
            <a:ext cx="7470000" cy="2486713"/>
          </a:xfrm>
          <a:custGeom>
            <a:avLst/>
            <a:gdLst/>
            <a:ahLst/>
            <a:cxnLst/>
            <a:rect l="l" t="t" r="r" b="b"/>
            <a:pathLst>
              <a:path w="7470000" h="2486713">
                <a:moveTo>
                  <a:pt x="0" y="0"/>
                </a:moveTo>
                <a:lnTo>
                  <a:pt x="7387910" y="0"/>
                </a:lnTo>
                <a:cubicBezTo>
                  <a:pt x="7433247" y="0"/>
                  <a:pt x="7470000" y="36753"/>
                  <a:pt x="7470000" y="82090"/>
                </a:cubicBezTo>
                <a:lnTo>
                  <a:pt x="7470000" y="663670"/>
                </a:lnTo>
                <a:lnTo>
                  <a:pt x="666313" y="2486713"/>
                </a:ln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ounded Rectangle 13"/>
          <p:cNvSpPr/>
          <p:nvPr/>
        </p:nvSpPr>
        <p:spPr>
          <a:xfrm rot="900000">
            <a:off x="7192310" y="6483326"/>
            <a:ext cx="1932834" cy="635630"/>
          </a:xfrm>
          <a:custGeom>
            <a:avLst/>
            <a:gdLst/>
            <a:ahLst/>
            <a:cxnLst/>
            <a:rect l="l" t="t" r="r" b="b"/>
            <a:pathLst>
              <a:path w="1932834" h="635630">
                <a:moveTo>
                  <a:pt x="50137" y="6451"/>
                </a:moveTo>
                <a:cubicBezTo>
                  <a:pt x="59958" y="2297"/>
                  <a:pt x="70756" y="0"/>
                  <a:pt x="82090" y="0"/>
                </a:cubicBezTo>
                <a:lnTo>
                  <a:pt x="1901288" y="0"/>
                </a:lnTo>
                <a:lnTo>
                  <a:pt x="1932834" y="117729"/>
                </a:lnTo>
                <a:lnTo>
                  <a:pt x="0" y="635630"/>
                </a:lnTo>
                <a:lnTo>
                  <a:pt x="0" y="82090"/>
                </a:lnTo>
                <a:cubicBezTo>
                  <a:pt x="0" y="48087"/>
                  <a:pt x="20673" y="18913"/>
                  <a:pt x="50137" y="6451"/>
                </a:cubicBez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5" name="Rounded Rectangle 14"/>
          <p:cNvSpPr/>
          <p:nvPr/>
        </p:nvSpPr>
        <p:spPr>
          <a:xfrm rot="900000">
            <a:off x="8127084" y="92392"/>
            <a:ext cx="1878991" cy="6414233"/>
          </a:xfrm>
          <a:custGeom>
            <a:avLst/>
            <a:gdLst/>
            <a:ahLst/>
            <a:cxnLst/>
            <a:rect l="l" t="t" r="r" b="b"/>
            <a:pathLst>
              <a:path w="1878991" h="6414233">
                <a:moveTo>
                  <a:pt x="0" y="42953"/>
                </a:moveTo>
                <a:lnTo>
                  <a:pt x="160303" y="0"/>
                </a:lnTo>
                <a:lnTo>
                  <a:pt x="1878991" y="6414233"/>
                </a:lnTo>
                <a:lnTo>
                  <a:pt x="82090" y="6414233"/>
                </a:lnTo>
                <a:cubicBezTo>
                  <a:pt x="36753" y="6414233"/>
                  <a:pt x="0" y="6377480"/>
                  <a:pt x="0" y="6332143"/>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Date Placeholder 1"/>
          <p:cNvSpPr>
            <a:spLocks noGrp="1"/>
          </p:cNvSpPr>
          <p:nvPr>
            <p:ph type="dt" sz="half" idx="10"/>
          </p:nvPr>
        </p:nvSpPr>
        <p:spPr>
          <a:xfrm rot="900000">
            <a:off x="7521938" y="5927116"/>
            <a:ext cx="1524000" cy="365125"/>
          </a:xfrm>
        </p:spPr>
        <p:txBody>
          <a:bodyPr/>
          <a:lstStyle>
            <a:lvl1pPr algn="l">
              <a:defRPr/>
            </a:lvl1pPr>
          </a:lstStyle>
          <a:p>
            <a:fld id="{D8DC5422-2232-45B5-B107-CF6F57834260}" type="datetimeFigureOut">
              <a:rPr lang="en-US" smtClean="0">
                <a:solidFill>
                  <a:prstClr val="white">
                    <a:tint val="75000"/>
                  </a:prstClr>
                </a:solidFill>
              </a:rPr>
              <a:pPr/>
              <a:t>9/16/2014</a:t>
            </a:fld>
            <a:endParaRPr lang="en-US">
              <a:solidFill>
                <a:prstClr val="white">
                  <a:tint val="75000"/>
                </a:prstClr>
              </a:solidFill>
            </a:endParaRPr>
          </a:p>
        </p:txBody>
      </p:sp>
      <p:sp>
        <p:nvSpPr>
          <p:cNvPr id="3" name="Footer Placeholder 2"/>
          <p:cNvSpPr>
            <a:spLocks noGrp="1"/>
          </p:cNvSpPr>
          <p:nvPr>
            <p:ph type="ftr" sz="quarter" idx="11"/>
          </p:nvPr>
        </p:nvSpPr>
        <p:spPr>
          <a:xfrm rot="900000">
            <a:off x="3892286" y="5987296"/>
            <a:ext cx="3124200" cy="295162"/>
          </a:xfrm>
        </p:spPr>
        <p:txBody>
          <a:bodyPr/>
          <a:lstStyle>
            <a:lvl1pPr algn="r">
              <a:defRPr/>
            </a:lvl1pPr>
          </a:lstStyle>
          <a:p>
            <a:endParaRPr lang="en-US">
              <a:solidFill>
                <a:prstClr val="white">
                  <a:tint val="75000"/>
                </a:prstClr>
              </a:solidFill>
            </a:endParaRPr>
          </a:p>
        </p:txBody>
      </p:sp>
      <p:sp>
        <p:nvSpPr>
          <p:cNvPr id="4" name="Slide Number Placeholder 3"/>
          <p:cNvSpPr>
            <a:spLocks noGrp="1"/>
          </p:cNvSpPr>
          <p:nvPr>
            <p:ph type="sldNum" sz="quarter" idx="12"/>
          </p:nvPr>
        </p:nvSpPr>
        <p:spPr>
          <a:xfrm rot="900000">
            <a:off x="7599046" y="5570110"/>
            <a:ext cx="716206" cy="365125"/>
          </a:xfrm>
        </p:spPr>
        <p:txBody>
          <a:bodyPr/>
          <a:lstStyle>
            <a:lvl1pPr algn="l">
              <a:defRPr/>
            </a:lvl1pPr>
          </a:lstStyle>
          <a:p>
            <a:fld id="{5A4AC009-34BC-4C8C-B0A2-4AE180F2E7B5}"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573656238"/>
      </p:ext>
    </p:extLst>
  </p:cSld>
  <p:clrMapOvr>
    <a:masterClrMapping/>
  </p:clrMapOvr>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3" name="Rounded Rectangle 12"/>
          <p:cNvSpPr/>
          <p:nvPr/>
        </p:nvSpPr>
        <p:spPr>
          <a:xfrm rot="20707748">
            <a:off x="-897260" y="-624538"/>
            <a:ext cx="7286946" cy="6041338"/>
          </a:xfrm>
          <a:custGeom>
            <a:avLst/>
            <a:gdLst/>
            <a:ahLst/>
            <a:cxnLst/>
            <a:rect l="l" t="t" r="r" b="b"/>
            <a:pathLst>
              <a:path w="7286946" h="6041338">
                <a:moveTo>
                  <a:pt x="1604186" y="0"/>
                </a:moveTo>
                <a:lnTo>
                  <a:pt x="7286946" y="1508972"/>
                </a:lnTo>
                <a:lnTo>
                  <a:pt x="7286946" y="5959247"/>
                </a:lnTo>
                <a:cubicBezTo>
                  <a:pt x="7286946" y="6004584"/>
                  <a:pt x="7250193" y="6041337"/>
                  <a:pt x="7204856" y="6041337"/>
                </a:cubicBezTo>
                <a:lnTo>
                  <a:pt x="0" y="6041338"/>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ounded Rectangle 13"/>
          <p:cNvSpPr/>
          <p:nvPr/>
        </p:nvSpPr>
        <p:spPr>
          <a:xfrm rot="20707748">
            <a:off x="64806" y="5378153"/>
            <a:ext cx="7443151" cy="2476431"/>
          </a:xfrm>
          <a:custGeom>
            <a:avLst/>
            <a:gdLst/>
            <a:ahLst/>
            <a:cxnLst/>
            <a:rect l="l" t="t" r="r" b="b"/>
            <a:pathLst>
              <a:path w="7443151" h="2476431">
                <a:moveTo>
                  <a:pt x="7393013" y="6452"/>
                </a:moveTo>
                <a:cubicBezTo>
                  <a:pt x="7422477" y="18914"/>
                  <a:pt x="7443150" y="48087"/>
                  <a:pt x="7443150" y="82090"/>
                </a:cubicBezTo>
                <a:lnTo>
                  <a:pt x="7443151" y="2476431"/>
                </a:lnTo>
                <a:lnTo>
                  <a:pt x="0" y="500014"/>
                </a:lnTo>
                <a:lnTo>
                  <a:pt x="132771" y="1"/>
                </a:lnTo>
                <a:lnTo>
                  <a:pt x="7361060" y="1"/>
                </a:lnTo>
                <a:cubicBezTo>
                  <a:pt x="7372394" y="0"/>
                  <a:pt x="7383192" y="2298"/>
                  <a:pt x="7393013" y="6452"/>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Rounded Rectangle 14"/>
          <p:cNvSpPr/>
          <p:nvPr/>
        </p:nvSpPr>
        <p:spPr>
          <a:xfrm rot="20707748">
            <a:off x="7660994" y="5459931"/>
            <a:ext cx="1709023" cy="1538302"/>
          </a:xfrm>
          <a:custGeom>
            <a:avLst/>
            <a:gdLst/>
            <a:ahLst/>
            <a:cxnLst/>
            <a:rect l="l" t="t" r="r" b="b"/>
            <a:pathLst>
              <a:path w="1709023" h="1538302">
                <a:moveTo>
                  <a:pt x="1709023" y="0"/>
                </a:moveTo>
                <a:lnTo>
                  <a:pt x="1300550" y="1538302"/>
                </a:lnTo>
                <a:lnTo>
                  <a:pt x="0" y="1192960"/>
                </a:lnTo>
                <a:lnTo>
                  <a:pt x="0" y="82090"/>
                </a:lnTo>
                <a:cubicBezTo>
                  <a:pt x="0" y="36753"/>
                  <a:pt x="36753" y="0"/>
                  <a:pt x="82090"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Rounded Rectangle 15"/>
          <p:cNvSpPr/>
          <p:nvPr/>
        </p:nvSpPr>
        <p:spPr>
          <a:xfrm rot="20707748">
            <a:off x="6673110" y="-489836"/>
            <a:ext cx="3059119" cy="5809409"/>
          </a:xfrm>
          <a:custGeom>
            <a:avLst/>
            <a:gdLst/>
            <a:ahLst/>
            <a:cxnLst/>
            <a:rect l="l" t="t" r="r" b="b"/>
            <a:pathLst>
              <a:path w="3059119" h="5809409">
                <a:moveTo>
                  <a:pt x="0" y="0"/>
                </a:moveTo>
                <a:lnTo>
                  <a:pt x="3059119" y="812303"/>
                </a:lnTo>
                <a:lnTo>
                  <a:pt x="1732212" y="5809409"/>
                </a:lnTo>
                <a:lnTo>
                  <a:pt x="82090" y="5809409"/>
                </a:lnTo>
                <a:cubicBezTo>
                  <a:pt x="36753" y="5809409"/>
                  <a:pt x="0" y="5772656"/>
                  <a:pt x="0" y="5727319"/>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rot="4500000">
            <a:off x="5175504" y="2231136"/>
            <a:ext cx="4818888" cy="1435608"/>
          </a:xfrm>
        </p:spPr>
        <p:txBody>
          <a:bodyPr anchor="b"/>
          <a:lstStyle>
            <a:lvl1pPr algn="r">
              <a:defRPr sz="4400" b="0"/>
            </a:lvl1pPr>
          </a:lstStyle>
          <a:p>
            <a:r>
              <a:rPr lang="en-US" smtClean="0"/>
              <a:t>Click to edit Master title style</a:t>
            </a:r>
            <a:endParaRPr lang="en-US" dirty="0"/>
          </a:p>
        </p:txBody>
      </p:sp>
      <p:sp>
        <p:nvSpPr>
          <p:cNvPr id="3" name="Content Placeholder 2"/>
          <p:cNvSpPr>
            <a:spLocks noGrp="1"/>
          </p:cNvSpPr>
          <p:nvPr>
            <p:ph idx="1"/>
          </p:nvPr>
        </p:nvSpPr>
        <p:spPr>
          <a:xfrm rot="-900000">
            <a:off x="844848" y="997933"/>
            <a:ext cx="5343100" cy="3888220"/>
          </a:xfrm>
        </p:spPr>
        <p:txBody>
          <a:bodyPr anchor="b"/>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900000">
            <a:off x="3216573" y="5144589"/>
            <a:ext cx="3930375" cy="988131"/>
          </a:xfrm>
        </p:spPr>
        <p:txBody>
          <a:bodyPr>
            <a:normAutofit/>
          </a:bodyPr>
          <a:lstStyle>
            <a:lvl1pPr marL="0" indent="0" algn="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900000">
            <a:off x="7754112" y="5888736"/>
            <a:ext cx="1243584" cy="365125"/>
          </a:xfrm>
        </p:spPr>
        <p:txBody>
          <a:bodyPr/>
          <a:lstStyle>
            <a:lvl1pPr algn="l">
              <a:defRPr/>
            </a:lvl1pPr>
          </a:lstStyle>
          <a:p>
            <a:fld id="{D8DC5422-2232-45B5-B107-CF6F57834260}" type="datetimeFigureOut">
              <a:rPr lang="en-US" smtClean="0">
                <a:solidFill>
                  <a:prstClr val="white">
                    <a:tint val="75000"/>
                  </a:prstClr>
                </a:solidFill>
              </a:rPr>
              <a:pPr/>
              <a:t>9/16/2014</a:t>
            </a:fld>
            <a:endParaRPr lang="en-US">
              <a:solidFill>
                <a:prstClr val="white">
                  <a:tint val="75000"/>
                </a:prstClr>
              </a:solidFill>
            </a:endParaRPr>
          </a:p>
        </p:txBody>
      </p:sp>
      <p:sp>
        <p:nvSpPr>
          <p:cNvPr id="6" name="Footer Placeholder 5"/>
          <p:cNvSpPr>
            <a:spLocks noGrp="1"/>
          </p:cNvSpPr>
          <p:nvPr>
            <p:ph type="ftr" sz="quarter" idx="11"/>
          </p:nvPr>
        </p:nvSpPr>
        <p:spPr>
          <a:xfrm rot="-900000">
            <a:off x="4263966" y="6099104"/>
            <a:ext cx="3063047" cy="365125"/>
          </a:xfrm>
        </p:spPr>
        <p:txBody>
          <a:bodyPr/>
          <a:lstStyle>
            <a:lvl1pPr algn="r">
              <a:defRPr/>
            </a:lvl1pPr>
          </a:lstStyle>
          <a:p>
            <a:endParaRPr lang="en-US">
              <a:solidFill>
                <a:prstClr val="white">
                  <a:tint val="75000"/>
                </a:prstClr>
              </a:solidFill>
            </a:endParaRPr>
          </a:p>
        </p:txBody>
      </p:sp>
      <p:sp>
        <p:nvSpPr>
          <p:cNvPr id="7" name="Slide Number Placeholder 6"/>
          <p:cNvSpPr>
            <a:spLocks noGrp="1"/>
          </p:cNvSpPr>
          <p:nvPr>
            <p:ph type="sldNum" sz="quarter" idx="12"/>
          </p:nvPr>
        </p:nvSpPr>
        <p:spPr>
          <a:xfrm rot="-900000">
            <a:off x="7690104" y="5641848"/>
            <a:ext cx="1243584" cy="365125"/>
          </a:xfrm>
        </p:spPr>
        <p:txBody>
          <a:bodyPr/>
          <a:lstStyle>
            <a:lvl1pPr algn="l">
              <a:defRPr/>
            </a:lvl1pPr>
          </a:lstStyle>
          <a:p>
            <a:fld id="{5A4AC009-34BC-4C8C-B0A2-4AE180F2E7B5}"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638412687"/>
      </p:ext>
    </p:extLst>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80771B-4AEB-46D0-B21F-CAD24D670B03}" type="datetimeFigureOut">
              <a:rPr lang="en-US" smtClean="0"/>
              <a:t>9/16/2014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0A955A-25A5-404C-A18F-74C8F0738859}" type="slidenum">
              <a:rPr lang="en-US" smtClean="0"/>
              <a:t>‹#›</a:t>
            </a:fld>
            <a:endParaRPr lang="en-US"/>
          </a:p>
        </p:txBody>
      </p:sp>
    </p:spTree>
    <p:extLst>
      <p:ext uri="{BB962C8B-B14F-4D97-AF65-F5344CB8AC3E}">
        <p14:creationId xmlns:p14="http://schemas.microsoft.com/office/powerpoint/2010/main" val="29051752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rot="900000">
            <a:off x="-533701" y="-979752"/>
            <a:ext cx="6672870" cy="6821601"/>
          </a:xfrm>
          <a:custGeom>
            <a:avLst/>
            <a:gdLst/>
            <a:ahLst/>
            <a:cxnLst/>
            <a:rect l="l" t="t" r="r" b="b"/>
            <a:pathLst>
              <a:path w="6672870" h="6821601">
                <a:moveTo>
                  <a:pt x="0" y="1787990"/>
                </a:moveTo>
                <a:lnTo>
                  <a:pt x="6672870" y="0"/>
                </a:lnTo>
                <a:lnTo>
                  <a:pt x="6672870" y="6739511"/>
                </a:lnTo>
                <a:cubicBezTo>
                  <a:pt x="6672870" y="6784848"/>
                  <a:pt x="6636117" y="6821601"/>
                  <a:pt x="6590780" y="6821601"/>
                </a:cubicBezTo>
                <a:lnTo>
                  <a:pt x="1348753" y="6821601"/>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Rounded Rectangle 15"/>
          <p:cNvSpPr/>
          <p:nvPr/>
        </p:nvSpPr>
        <p:spPr>
          <a:xfrm rot="900000">
            <a:off x="-283896" y="5969722"/>
            <a:ext cx="5300494" cy="1495954"/>
          </a:xfrm>
          <a:custGeom>
            <a:avLst/>
            <a:gdLst/>
            <a:ahLst/>
            <a:cxnLst/>
            <a:rect l="l" t="t" r="r" b="b"/>
            <a:pathLst>
              <a:path w="5300494" h="1495954">
                <a:moveTo>
                  <a:pt x="0" y="0"/>
                </a:moveTo>
                <a:lnTo>
                  <a:pt x="5218404" y="0"/>
                </a:lnTo>
                <a:cubicBezTo>
                  <a:pt x="5263741" y="0"/>
                  <a:pt x="5300494" y="36753"/>
                  <a:pt x="5300494" y="82090"/>
                </a:cubicBezTo>
                <a:lnTo>
                  <a:pt x="5300494" y="183095"/>
                </a:lnTo>
                <a:lnTo>
                  <a:pt x="400840" y="1495954"/>
                </a:ln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Rounded Rectangle 16"/>
          <p:cNvSpPr/>
          <p:nvPr/>
        </p:nvSpPr>
        <p:spPr>
          <a:xfrm rot="900000">
            <a:off x="6930292" y="-242630"/>
            <a:ext cx="2434235" cy="1383623"/>
          </a:xfrm>
          <a:custGeom>
            <a:avLst/>
            <a:gdLst/>
            <a:ahLst/>
            <a:cxnLst/>
            <a:rect l="l" t="t" r="r" b="b"/>
            <a:pathLst>
              <a:path w="2434235" h="1383623">
                <a:moveTo>
                  <a:pt x="0" y="552912"/>
                </a:moveTo>
                <a:lnTo>
                  <a:pt x="2063495" y="0"/>
                </a:lnTo>
                <a:lnTo>
                  <a:pt x="2434235" y="1383623"/>
                </a:lnTo>
                <a:lnTo>
                  <a:pt x="82090" y="1383622"/>
                </a:lnTo>
                <a:cubicBezTo>
                  <a:pt x="36754" y="1383622"/>
                  <a:pt x="0" y="1346869"/>
                  <a:pt x="0" y="1301533"/>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8" name="Rounded Rectangle 17"/>
          <p:cNvSpPr/>
          <p:nvPr/>
        </p:nvSpPr>
        <p:spPr>
          <a:xfrm rot="900000">
            <a:off x="5899782" y="1282101"/>
            <a:ext cx="3842742" cy="6178450"/>
          </a:xfrm>
          <a:custGeom>
            <a:avLst/>
            <a:gdLst/>
            <a:ahLst/>
            <a:cxnLst/>
            <a:rect l="l" t="t" r="r" b="b"/>
            <a:pathLst>
              <a:path w="3842742" h="6178450">
                <a:moveTo>
                  <a:pt x="50137" y="6451"/>
                </a:moveTo>
                <a:cubicBezTo>
                  <a:pt x="59958" y="2297"/>
                  <a:pt x="70756" y="0"/>
                  <a:pt x="82090" y="0"/>
                </a:cubicBezTo>
                <a:lnTo>
                  <a:pt x="2463128" y="0"/>
                </a:lnTo>
                <a:lnTo>
                  <a:pt x="3842742" y="5148790"/>
                </a:lnTo>
                <a:lnTo>
                  <a:pt x="0" y="6178450"/>
                </a:lnTo>
                <a:lnTo>
                  <a:pt x="0" y="82090"/>
                </a:lnTo>
                <a:cubicBezTo>
                  <a:pt x="0" y="48087"/>
                  <a:pt x="20674" y="18913"/>
                  <a:pt x="50137" y="6451"/>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rot="-4500000">
            <a:off x="4578273" y="2744935"/>
            <a:ext cx="5036383" cy="1997131"/>
          </a:xfrm>
        </p:spPr>
        <p:txBody>
          <a:bodyPr anchor="t">
            <a:normAutofit/>
          </a:bodyPr>
          <a:lstStyle>
            <a:lvl1pPr algn="r">
              <a:defRPr sz="4400" b="0"/>
            </a:lvl1pPr>
          </a:lstStyle>
          <a:p>
            <a:r>
              <a:rPr lang="en-US" smtClean="0"/>
              <a:t>Click to edit Master title style</a:t>
            </a:r>
            <a:endParaRPr lang="en-US"/>
          </a:p>
        </p:txBody>
      </p:sp>
      <p:sp>
        <p:nvSpPr>
          <p:cNvPr id="3" name="Picture Placeholder 2"/>
          <p:cNvSpPr>
            <a:spLocks noGrp="1"/>
          </p:cNvSpPr>
          <p:nvPr>
            <p:ph type="pic" idx="1"/>
          </p:nvPr>
        </p:nvSpPr>
        <p:spPr>
          <a:xfrm rot="900000">
            <a:off x="1507529" y="615731"/>
            <a:ext cx="4323504" cy="3294418"/>
          </a:xfrm>
          <a:prstGeom prst="roundRect">
            <a:avLst>
              <a:gd name="adj" fmla="val 4992"/>
            </a:avLst>
          </a:prstGeom>
          <a:ln w="19050">
            <a:solidFill>
              <a:schemeClr val="tx1"/>
            </a:solidFill>
          </a:ln>
          <a:effectLst>
            <a:innerShdw blurRad="101600" dir="13500000">
              <a:prstClr val="black">
                <a:alpha val="70000"/>
              </a:prstClr>
            </a:inn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rot="900000">
            <a:off x="822789" y="4161126"/>
            <a:ext cx="4310915" cy="1203540"/>
          </a:xfrm>
        </p:spPr>
        <p:txBody>
          <a:bodyPr anchor="t">
            <a:normAutofit/>
          </a:bodyPr>
          <a:lstStyle>
            <a:lvl1pPr marL="0" indent="0" algn="ctr">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900000">
            <a:off x="6992395" y="571255"/>
            <a:ext cx="1524000" cy="365125"/>
          </a:xfrm>
        </p:spPr>
        <p:txBody>
          <a:bodyPr/>
          <a:lstStyle>
            <a:lvl1pPr algn="l">
              <a:defRPr/>
            </a:lvl1pPr>
          </a:lstStyle>
          <a:p>
            <a:fld id="{D8DC5422-2232-45B5-B107-CF6F57834260}" type="datetimeFigureOut">
              <a:rPr lang="en-US" smtClean="0">
                <a:solidFill>
                  <a:prstClr val="white">
                    <a:tint val="75000"/>
                  </a:prstClr>
                </a:solidFill>
              </a:rPr>
              <a:pPr/>
              <a:t>9/16/2014</a:t>
            </a:fld>
            <a:endParaRPr lang="en-US">
              <a:solidFill>
                <a:prstClr val="white">
                  <a:tint val="75000"/>
                </a:prstClr>
              </a:solidFill>
            </a:endParaRPr>
          </a:p>
        </p:txBody>
      </p:sp>
      <p:sp>
        <p:nvSpPr>
          <p:cNvPr id="6" name="Footer Placeholder 5"/>
          <p:cNvSpPr>
            <a:spLocks noGrp="1"/>
          </p:cNvSpPr>
          <p:nvPr>
            <p:ph type="ftr" sz="quarter" idx="11"/>
          </p:nvPr>
        </p:nvSpPr>
        <p:spPr>
          <a:xfrm rot="900000">
            <a:off x="647292" y="5162531"/>
            <a:ext cx="2977453" cy="365125"/>
          </a:xfrm>
        </p:spPr>
        <p:txBody>
          <a:bodyPr/>
          <a:lstStyle>
            <a:lvl1pPr algn="l">
              <a:defRPr/>
            </a:lvl1pPr>
          </a:lstStyle>
          <a:p>
            <a:endParaRPr lang="en-US">
              <a:solidFill>
                <a:prstClr val="white">
                  <a:tint val="75000"/>
                </a:prstClr>
              </a:solidFill>
            </a:endParaRPr>
          </a:p>
        </p:txBody>
      </p:sp>
      <p:sp>
        <p:nvSpPr>
          <p:cNvPr id="7" name="Slide Number Placeholder 6"/>
          <p:cNvSpPr>
            <a:spLocks noGrp="1"/>
          </p:cNvSpPr>
          <p:nvPr>
            <p:ph type="sldNum" sz="quarter" idx="12"/>
          </p:nvPr>
        </p:nvSpPr>
        <p:spPr>
          <a:xfrm rot="900000">
            <a:off x="7046470" y="391054"/>
            <a:ext cx="1963187" cy="365125"/>
          </a:xfrm>
        </p:spPr>
        <p:txBody>
          <a:bodyPr/>
          <a:lstStyle>
            <a:lvl1pPr algn="l">
              <a:defRPr/>
            </a:lvl1pPr>
          </a:lstStyle>
          <a:p>
            <a:fld id="{5A4AC009-34BC-4C8C-B0A2-4AE180F2E7B5}"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599878758"/>
      </p:ext>
    </p:extLst>
  </p:cSld>
  <p:clrMapOvr>
    <a:masterClrMapping/>
  </p:clrMapOvr>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2" name="Rounded Rectangle 11"/>
          <p:cNvSpPr/>
          <p:nvPr/>
        </p:nvSpPr>
        <p:spPr>
          <a:xfrm rot="20707748">
            <a:off x="-895918" y="-766298"/>
            <a:ext cx="8332816" cy="5894380"/>
          </a:xfrm>
          <a:custGeom>
            <a:avLst/>
            <a:gdLst/>
            <a:ahLst/>
            <a:cxnLst/>
            <a:rect l="l" t="t" r="r" b="b"/>
            <a:pathLst>
              <a:path w="8332816" h="5894380">
                <a:moveTo>
                  <a:pt x="1565164" y="0"/>
                </a:moveTo>
                <a:lnTo>
                  <a:pt x="8332816" y="1797049"/>
                </a:lnTo>
                <a:lnTo>
                  <a:pt x="8332816" y="5812290"/>
                </a:lnTo>
                <a:cubicBezTo>
                  <a:pt x="8332816" y="5857627"/>
                  <a:pt x="8296063" y="5894380"/>
                  <a:pt x="8250726" y="5894380"/>
                </a:cubicBezTo>
                <a:lnTo>
                  <a:pt x="0" y="5894380"/>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Rounded Rectangle 12"/>
          <p:cNvSpPr/>
          <p:nvPr/>
        </p:nvSpPr>
        <p:spPr>
          <a:xfrm rot="20707748">
            <a:off x="64746" y="5089618"/>
            <a:ext cx="8528044" cy="2911464"/>
          </a:xfrm>
          <a:custGeom>
            <a:avLst/>
            <a:gdLst/>
            <a:ahLst/>
            <a:cxnLst/>
            <a:rect l="l" t="t" r="r" b="b"/>
            <a:pathLst>
              <a:path w="8528044" h="2911464">
                <a:moveTo>
                  <a:pt x="8477907" y="6451"/>
                </a:moveTo>
                <a:cubicBezTo>
                  <a:pt x="8507371" y="18913"/>
                  <a:pt x="8528044" y="48087"/>
                  <a:pt x="8528044" y="82090"/>
                </a:cubicBezTo>
                <a:lnTo>
                  <a:pt x="8528044" y="2911464"/>
                </a:lnTo>
                <a:lnTo>
                  <a:pt x="0" y="646970"/>
                </a:lnTo>
                <a:lnTo>
                  <a:pt x="171794" y="0"/>
                </a:lnTo>
                <a:lnTo>
                  <a:pt x="8445954" y="0"/>
                </a:lnTo>
                <a:cubicBezTo>
                  <a:pt x="8457288" y="0"/>
                  <a:pt x="8468086" y="2297"/>
                  <a:pt x="8477907" y="6451"/>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ounded Rectangle 13"/>
          <p:cNvSpPr/>
          <p:nvPr/>
        </p:nvSpPr>
        <p:spPr>
          <a:xfrm rot="20707748">
            <a:off x="8533928" y="3839503"/>
            <a:ext cx="1011244" cy="2994350"/>
          </a:xfrm>
          <a:custGeom>
            <a:avLst/>
            <a:gdLst/>
            <a:ahLst/>
            <a:cxnLst/>
            <a:rect l="l" t="t" r="r" b="b"/>
            <a:pathLst>
              <a:path w="1011244" h="2994350">
                <a:moveTo>
                  <a:pt x="1011244" y="0"/>
                </a:moveTo>
                <a:lnTo>
                  <a:pt x="216140" y="2994350"/>
                </a:lnTo>
                <a:lnTo>
                  <a:pt x="0" y="2936957"/>
                </a:lnTo>
                <a:lnTo>
                  <a:pt x="0" y="82090"/>
                </a:lnTo>
                <a:cubicBezTo>
                  <a:pt x="0" y="36753"/>
                  <a:pt x="36753" y="0"/>
                  <a:pt x="82090"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Rounded Rectangle 14"/>
          <p:cNvSpPr/>
          <p:nvPr/>
        </p:nvSpPr>
        <p:spPr>
          <a:xfrm rot="20707748">
            <a:off x="7588490" y="-321837"/>
            <a:ext cx="1976541" cy="4072806"/>
          </a:xfrm>
          <a:custGeom>
            <a:avLst/>
            <a:gdLst/>
            <a:ahLst/>
            <a:cxnLst/>
            <a:rect l="l" t="t" r="r" b="b"/>
            <a:pathLst>
              <a:path w="1976541" h="4072806">
                <a:moveTo>
                  <a:pt x="0" y="0"/>
                </a:moveTo>
                <a:lnTo>
                  <a:pt x="1976541" y="524841"/>
                </a:lnTo>
                <a:lnTo>
                  <a:pt x="1034432" y="4072806"/>
                </a:lnTo>
                <a:lnTo>
                  <a:pt x="82090" y="4072806"/>
                </a:lnTo>
                <a:cubicBezTo>
                  <a:pt x="36753" y="4072806"/>
                  <a:pt x="0" y="4036053"/>
                  <a:pt x="0" y="3990716"/>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rot="-900000">
            <a:off x="3183882" y="4760430"/>
            <a:ext cx="5004753" cy="1299542"/>
          </a:xfrm>
        </p:spPr>
        <p:txBody>
          <a:bodyPr anchor="t"/>
          <a:lstStyle/>
          <a:p>
            <a:r>
              <a:rPr lang="en-US" smtClean="0"/>
              <a:t>Click to edit Master title style</a:t>
            </a:r>
            <a:endParaRPr lang="en-US"/>
          </a:p>
        </p:txBody>
      </p:sp>
      <p:sp>
        <p:nvSpPr>
          <p:cNvPr id="3" name="Vertical Text Placeholder 2"/>
          <p:cNvSpPr>
            <a:spLocks noGrp="1"/>
          </p:cNvSpPr>
          <p:nvPr>
            <p:ph type="body" orient="vert" idx="1"/>
          </p:nvPr>
        </p:nvSpPr>
        <p:spPr>
          <a:xfrm rot="-900000">
            <a:off x="781854" y="984581"/>
            <a:ext cx="6581279" cy="360475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rot="-900000">
            <a:off x="6996405" y="6238502"/>
            <a:ext cx="1524000" cy="365125"/>
          </a:xfrm>
        </p:spPr>
        <p:txBody>
          <a:bodyPr/>
          <a:lstStyle/>
          <a:p>
            <a:fld id="{D8DC5422-2232-45B5-B107-CF6F57834260}" type="datetimeFigureOut">
              <a:rPr lang="en-US" smtClean="0">
                <a:solidFill>
                  <a:prstClr val="white">
                    <a:tint val="75000"/>
                  </a:prstClr>
                </a:solidFill>
              </a:rPr>
              <a:pPr/>
              <a:t>9/16/2014</a:t>
            </a:fld>
            <a:endParaRPr lang="en-US">
              <a:solidFill>
                <a:prstClr val="white">
                  <a:tint val="75000"/>
                </a:prstClr>
              </a:solidFill>
            </a:endParaRPr>
          </a:p>
        </p:txBody>
      </p:sp>
      <p:sp>
        <p:nvSpPr>
          <p:cNvPr id="5" name="Footer Placeholder 4"/>
          <p:cNvSpPr>
            <a:spLocks noGrp="1"/>
          </p:cNvSpPr>
          <p:nvPr>
            <p:ph type="ftr" sz="quarter" idx="11"/>
          </p:nvPr>
        </p:nvSpPr>
        <p:spPr>
          <a:xfrm rot="-900000">
            <a:off x="5321849" y="6094794"/>
            <a:ext cx="3124200" cy="365125"/>
          </a:xfrm>
        </p:spPr>
        <p:txBody>
          <a:bodyPr/>
          <a:lstStyle>
            <a:lvl1pPr algn="r">
              <a:defRPr/>
            </a:lvl1pPr>
          </a:lstStyle>
          <a:p>
            <a:endParaRPr lang="en-US">
              <a:solidFill>
                <a:prstClr val="white">
                  <a:tint val="75000"/>
                </a:prstClr>
              </a:solidFill>
            </a:endParaRPr>
          </a:p>
        </p:txBody>
      </p:sp>
      <p:sp>
        <p:nvSpPr>
          <p:cNvPr id="6" name="Slide Number Placeholder 5"/>
          <p:cNvSpPr>
            <a:spLocks noGrp="1"/>
          </p:cNvSpPr>
          <p:nvPr>
            <p:ph type="sldNum" sz="quarter" idx="12"/>
          </p:nvPr>
        </p:nvSpPr>
        <p:spPr>
          <a:xfrm rot="-900000">
            <a:off x="8182730" y="3246937"/>
            <a:ext cx="907445" cy="365125"/>
          </a:xfrm>
        </p:spPr>
        <p:txBody>
          <a:bodyPr/>
          <a:lstStyle>
            <a:lvl1pPr algn="l">
              <a:defRPr/>
            </a:lvl1pPr>
          </a:lstStyle>
          <a:p>
            <a:fld id="{5A4AC009-34BC-4C8C-B0A2-4AE180F2E7B5}"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295769356"/>
      </p:ext>
    </p:extLst>
  </p:cSld>
  <p:clrMapOvr>
    <a:masterClrMapping/>
  </p:clrMapOvr>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Rounded Rectangle 11"/>
          <p:cNvSpPr/>
          <p:nvPr/>
        </p:nvSpPr>
        <p:spPr>
          <a:xfrm rot="20707748">
            <a:off x="-882907" y="-626065"/>
            <a:ext cx="7440156" cy="7347127"/>
          </a:xfrm>
          <a:custGeom>
            <a:avLst/>
            <a:gdLst/>
            <a:ahLst/>
            <a:cxnLst/>
            <a:rect l="l" t="t" r="r" b="b"/>
            <a:pathLst>
              <a:path w="7440156" h="7347127">
                <a:moveTo>
                  <a:pt x="1760047" y="0"/>
                </a:moveTo>
                <a:lnTo>
                  <a:pt x="7440156" y="1508269"/>
                </a:lnTo>
                <a:lnTo>
                  <a:pt x="7440156" y="7265037"/>
                </a:lnTo>
                <a:cubicBezTo>
                  <a:pt x="7440156" y="7310374"/>
                  <a:pt x="7403403" y="7347127"/>
                  <a:pt x="7358066" y="7347127"/>
                </a:cubicBezTo>
                <a:lnTo>
                  <a:pt x="2707078" y="7347127"/>
                </a:lnTo>
                <a:lnTo>
                  <a:pt x="0" y="6628304"/>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Rounded Rectangle 12"/>
          <p:cNvSpPr/>
          <p:nvPr/>
        </p:nvSpPr>
        <p:spPr>
          <a:xfrm rot="20707748">
            <a:off x="3227235" y="6274264"/>
            <a:ext cx="4396677" cy="1167472"/>
          </a:xfrm>
          <a:custGeom>
            <a:avLst/>
            <a:gdLst/>
            <a:ahLst/>
            <a:cxnLst/>
            <a:rect l="l" t="t" r="r" b="b"/>
            <a:pathLst>
              <a:path w="4396677" h="1167472">
                <a:moveTo>
                  <a:pt x="4346539" y="6451"/>
                </a:moveTo>
                <a:cubicBezTo>
                  <a:pt x="4376003" y="18913"/>
                  <a:pt x="4396677" y="48087"/>
                  <a:pt x="4396677" y="82090"/>
                </a:cubicBezTo>
                <a:lnTo>
                  <a:pt x="4396677" y="1167472"/>
                </a:lnTo>
                <a:lnTo>
                  <a:pt x="0" y="0"/>
                </a:lnTo>
                <a:lnTo>
                  <a:pt x="4314586" y="0"/>
                </a:lnTo>
                <a:cubicBezTo>
                  <a:pt x="4325920" y="0"/>
                  <a:pt x="4336718" y="2297"/>
                  <a:pt x="4346539" y="6451"/>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ounded Rectangle 13"/>
          <p:cNvSpPr/>
          <p:nvPr/>
        </p:nvSpPr>
        <p:spPr>
          <a:xfrm rot="20707748">
            <a:off x="7659524" y="5459724"/>
            <a:ext cx="1710569" cy="1538689"/>
          </a:xfrm>
          <a:custGeom>
            <a:avLst/>
            <a:gdLst/>
            <a:ahLst/>
            <a:cxnLst/>
            <a:rect l="l" t="t" r="r" b="b"/>
            <a:pathLst>
              <a:path w="1710569" h="1538689">
                <a:moveTo>
                  <a:pt x="1710569" y="1"/>
                </a:moveTo>
                <a:lnTo>
                  <a:pt x="1301993" y="1538689"/>
                </a:lnTo>
                <a:lnTo>
                  <a:pt x="0" y="1192965"/>
                </a:lnTo>
                <a:lnTo>
                  <a:pt x="0" y="82090"/>
                </a:lnTo>
                <a:cubicBezTo>
                  <a:pt x="0" y="36753"/>
                  <a:pt x="36753" y="0"/>
                  <a:pt x="82090"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Rounded Rectangle 14"/>
          <p:cNvSpPr/>
          <p:nvPr/>
        </p:nvSpPr>
        <p:spPr>
          <a:xfrm rot="20707748">
            <a:off x="6666426" y="-490731"/>
            <a:ext cx="3065776" cy="5811871"/>
          </a:xfrm>
          <a:custGeom>
            <a:avLst/>
            <a:gdLst/>
            <a:ahLst/>
            <a:cxnLst/>
            <a:rect l="l" t="t" r="r" b="b"/>
            <a:pathLst>
              <a:path w="3065776" h="5811871">
                <a:moveTo>
                  <a:pt x="0" y="0"/>
                </a:moveTo>
                <a:lnTo>
                  <a:pt x="3065776" y="814071"/>
                </a:lnTo>
                <a:lnTo>
                  <a:pt x="1738684" y="5811871"/>
                </a:lnTo>
                <a:lnTo>
                  <a:pt x="82090" y="5811871"/>
                </a:lnTo>
                <a:cubicBezTo>
                  <a:pt x="36753" y="5811871"/>
                  <a:pt x="0" y="5775118"/>
                  <a:pt x="0" y="5729781"/>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Vertical Title 1"/>
          <p:cNvSpPr>
            <a:spLocks noGrp="1"/>
          </p:cNvSpPr>
          <p:nvPr>
            <p:ph type="title" orient="vert"/>
          </p:nvPr>
        </p:nvSpPr>
        <p:spPr>
          <a:xfrm rot="-900000">
            <a:off x="6793335" y="511413"/>
            <a:ext cx="1435608" cy="481888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rot="-900000">
            <a:off x="967762" y="1075673"/>
            <a:ext cx="5398955" cy="508826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rot="-900000">
            <a:off x="7754112" y="5888736"/>
            <a:ext cx="1243584" cy="365125"/>
          </a:xfrm>
        </p:spPr>
        <p:txBody>
          <a:bodyPr/>
          <a:lstStyle>
            <a:lvl1pPr algn="l">
              <a:defRPr/>
            </a:lvl1pPr>
          </a:lstStyle>
          <a:p>
            <a:fld id="{D8DC5422-2232-45B5-B107-CF6F57834260}" type="datetimeFigureOut">
              <a:rPr lang="en-US" smtClean="0">
                <a:solidFill>
                  <a:prstClr val="white">
                    <a:tint val="75000"/>
                  </a:prstClr>
                </a:solidFill>
              </a:rPr>
              <a:pPr/>
              <a:t>9/16/2014</a:t>
            </a:fld>
            <a:endParaRPr lang="en-US">
              <a:solidFill>
                <a:prstClr val="white">
                  <a:tint val="75000"/>
                </a:prstClr>
              </a:solidFill>
            </a:endParaRPr>
          </a:p>
        </p:txBody>
      </p:sp>
      <p:sp>
        <p:nvSpPr>
          <p:cNvPr id="5" name="Footer Placeholder 4"/>
          <p:cNvSpPr>
            <a:spLocks noGrp="1"/>
          </p:cNvSpPr>
          <p:nvPr>
            <p:ph type="ftr" sz="quarter" idx="11"/>
          </p:nvPr>
        </p:nvSpPr>
        <p:spPr>
          <a:xfrm rot="-900000">
            <a:off x="4997808" y="6188244"/>
            <a:ext cx="2380306" cy="365125"/>
          </a:xfrm>
        </p:spPr>
        <p:txBody>
          <a:bodyPr/>
          <a:lstStyle>
            <a:lvl1pPr algn="r">
              <a:defRPr/>
            </a:lvl1pPr>
          </a:lstStyle>
          <a:p>
            <a:endParaRPr lang="en-US">
              <a:solidFill>
                <a:prstClr val="white">
                  <a:tint val="75000"/>
                </a:prstClr>
              </a:solidFill>
            </a:endParaRPr>
          </a:p>
        </p:txBody>
      </p:sp>
      <p:sp>
        <p:nvSpPr>
          <p:cNvPr id="6" name="Slide Number Placeholder 5"/>
          <p:cNvSpPr>
            <a:spLocks noGrp="1"/>
          </p:cNvSpPr>
          <p:nvPr>
            <p:ph type="sldNum" sz="quarter" idx="12"/>
          </p:nvPr>
        </p:nvSpPr>
        <p:spPr>
          <a:xfrm rot="-900000">
            <a:off x="7690104" y="5641848"/>
            <a:ext cx="1243584" cy="365125"/>
          </a:xfrm>
        </p:spPr>
        <p:txBody>
          <a:bodyPr/>
          <a:lstStyle>
            <a:lvl1pPr algn="l">
              <a:defRPr/>
            </a:lvl1pPr>
          </a:lstStyle>
          <a:p>
            <a:fld id="{5A4AC009-34BC-4C8C-B0A2-4AE180F2E7B5}"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4065556141"/>
      </p:ext>
    </p:extLst>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580771B-4AEB-46D0-B21F-CAD24D670B03}" type="datetimeFigureOut">
              <a:rPr lang="en-US" smtClean="0"/>
              <a:t>9/16/2014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0A955A-25A5-404C-A18F-74C8F0738859}" type="slidenum">
              <a:rPr lang="en-US" smtClean="0"/>
              <a:t>‹#›</a:t>
            </a:fld>
            <a:endParaRPr lang="en-US"/>
          </a:p>
        </p:txBody>
      </p:sp>
    </p:spTree>
    <p:extLst>
      <p:ext uri="{BB962C8B-B14F-4D97-AF65-F5344CB8AC3E}">
        <p14:creationId xmlns:p14="http://schemas.microsoft.com/office/powerpoint/2010/main" val="15201674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580771B-4AEB-46D0-B21F-CAD24D670B03}" type="datetimeFigureOut">
              <a:rPr lang="en-US" smtClean="0"/>
              <a:t>9/16/2014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0A955A-25A5-404C-A18F-74C8F0738859}" type="slidenum">
              <a:rPr lang="en-US" smtClean="0"/>
              <a:t>‹#›</a:t>
            </a:fld>
            <a:endParaRPr lang="en-US"/>
          </a:p>
        </p:txBody>
      </p:sp>
    </p:spTree>
    <p:extLst>
      <p:ext uri="{BB962C8B-B14F-4D97-AF65-F5344CB8AC3E}">
        <p14:creationId xmlns:p14="http://schemas.microsoft.com/office/powerpoint/2010/main" val="7075050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580771B-4AEB-46D0-B21F-CAD24D670B03}" type="datetimeFigureOut">
              <a:rPr lang="en-US" smtClean="0"/>
              <a:t>9/16/2014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C0A955A-25A5-404C-A18F-74C8F0738859}" type="slidenum">
              <a:rPr lang="en-US" smtClean="0"/>
              <a:t>‹#›</a:t>
            </a:fld>
            <a:endParaRPr lang="en-US"/>
          </a:p>
        </p:txBody>
      </p:sp>
    </p:spTree>
    <p:extLst>
      <p:ext uri="{BB962C8B-B14F-4D97-AF65-F5344CB8AC3E}">
        <p14:creationId xmlns:p14="http://schemas.microsoft.com/office/powerpoint/2010/main" val="21732470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580771B-4AEB-46D0-B21F-CAD24D670B03}" type="datetimeFigureOut">
              <a:rPr lang="en-US" smtClean="0"/>
              <a:t>9/16/2014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C0A955A-25A5-404C-A18F-74C8F0738859}" type="slidenum">
              <a:rPr lang="en-US" smtClean="0"/>
              <a:t>‹#›</a:t>
            </a:fld>
            <a:endParaRPr lang="en-US"/>
          </a:p>
        </p:txBody>
      </p:sp>
    </p:spTree>
    <p:extLst>
      <p:ext uri="{BB962C8B-B14F-4D97-AF65-F5344CB8AC3E}">
        <p14:creationId xmlns:p14="http://schemas.microsoft.com/office/powerpoint/2010/main" val="35124624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80771B-4AEB-46D0-B21F-CAD24D670B03}" type="datetimeFigureOut">
              <a:rPr lang="en-US" smtClean="0"/>
              <a:t>9/16/2014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C0A955A-25A5-404C-A18F-74C8F0738859}" type="slidenum">
              <a:rPr lang="en-US" smtClean="0"/>
              <a:t>‹#›</a:t>
            </a:fld>
            <a:endParaRPr lang="en-US"/>
          </a:p>
        </p:txBody>
      </p:sp>
    </p:spTree>
    <p:extLst>
      <p:ext uri="{BB962C8B-B14F-4D97-AF65-F5344CB8AC3E}">
        <p14:creationId xmlns:p14="http://schemas.microsoft.com/office/powerpoint/2010/main" val="24586152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80771B-4AEB-46D0-B21F-CAD24D670B03}" type="datetimeFigureOut">
              <a:rPr lang="en-US" smtClean="0"/>
              <a:t>9/16/2014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0A955A-25A5-404C-A18F-74C8F0738859}" type="slidenum">
              <a:rPr lang="en-US" smtClean="0"/>
              <a:t>‹#›</a:t>
            </a:fld>
            <a:endParaRPr lang="en-US"/>
          </a:p>
        </p:txBody>
      </p:sp>
    </p:spTree>
    <p:extLst>
      <p:ext uri="{BB962C8B-B14F-4D97-AF65-F5344CB8AC3E}">
        <p14:creationId xmlns:p14="http://schemas.microsoft.com/office/powerpoint/2010/main" val="12366225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80771B-4AEB-46D0-B21F-CAD24D670B03}" type="datetimeFigureOut">
              <a:rPr lang="en-US" smtClean="0"/>
              <a:t>9/16/2014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0A955A-25A5-404C-A18F-74C8F0738859}" type="slidenum">
              <a:rPr lang="en-US" smtClean="0"/>
              <a:t>‹#›</a:t>
            </a:fld>
            <a:endParaRPr lang="en-US"/>
          </a:p>
        </p:txBody>
      </p:sp>
    </p:spTree>
    <p:extLst>
      <p:ext uri="{BB962C8B-B14F-4D97-AF65-F5344CB8AC3E}">
        <p14:creationId xmlns:p14="http://schemas.microsoft.com/office/powerpoint/2010/main" val="42169895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80771B-4AEB-46D0-B21F-CAD24D670B03}" type="datetimeFigureOut">
              <a:rPr lang="en-US" smtClean="0"/>
              <a:t>9/16/2014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0A955A-25A5-404C-A18F-74C8F0738859}" type="slidenum">
              <a:rPr lang="en-US" smtClean="0"/>
              <a:t>‹#›</a:t>
            </a:fld>
            <a:endParaRPr lang="en-US"/>
          </a:p>
        </p:txBody>
      </p:sp>
    </p:spTree>
    <p:extLst>
      <p:ext uri="{BB962C8B-B14F-4D97-AF65-F5344CB8AC3E}">
        <p14:creationId xmlns:p14="http://schemas.microsoft.com/office/powerpoint/2010/main" val="8004928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Scan1080Base.png"/>
          <p:cNvPicPr>
            <a:picLocks noChangeAspect="1"/>
          </p:cNvPicPr>
          <p:nvPr/>
        </p:nvPicPr>
        <p:blipFill>
          <a:blip r:embed="rId13" cstate="print">
            <a:lum bright="-38000"/>
          </a:blip>
          <a:stretch>
            <a:fillRect/>
          </a:stretch>
        </p:blipFill>
        <p:spPr>
          <a:xfrm>
            <a:off x="0" y="0"/>
            <a:ext cx="9144000" cy="6858000"/>
          </a:xfrm>
          <a:prstGeom prst="rect">
            <a:avLst/>
          </a:prstGeom>
        </p:spPr>
      </p:pic>
      <p:sp>
        <p:nvSpPr>
          <p:cNvPr id="2" name="Title Placeholder 1"/>
          <p:cNvSpPr>
            <a:spLocks noGrp="1"/>
          </p:cNvSpPr>
          <p:nvPr>
            <p:ph type="title"/>
          </p:nvPr>
        </p:nvSpPr>
        <p:spPr>
          <a:xfrm rot="-5400000">
            <a:off x="-673455" y="2807056"/>
            <a:ext cx="5320597" cy="184008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657600" y="990600"/>
            <a:ext cx="5027024" cy="478334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162800" y="6096001"/>
            <a:ext cx="1524000" cy="365125"/>
          </a:xfrm>
          <a:prstGeom prst="rect">
            <a:avLst/>
          </a:prstGeom>
        </p:spPr>
        <p:txBody>
          <a:bodyPr vert="horz" lIns="91440" tIns="45720" rIns="91440" bIns="45720" rtlCol="0" anchor="ctr"/>
          <a:lstStyle>
            <a:lvl1pPr algn="r">
              <a:defRPr sz="1200">
                <a:solidFill>
                  <a:schemeClr val="tx1">
                    <a:tint val="75000"/>
                  </a:schemeClr>
                </a:solidFill>
                <a:effectLst/>
              </a:defRPr>
            </a:lvl1pPr>
          </a:lstStyle>
          <a:p>
            <a:fld id="{D8DC5422-2232-45B5-B107-CF6F57834260}" type="datetimeFigureOut">
              <a:rPr lang="en-US" smtClean="0">
                <a:solidFill>
                  <a:prstClr val="white">
                    <a:tint val="75000"/>
                  </a:prstClr>
                </a:solidFill>
              </a:rPr>
              <a:pPr/>
              <a:t>9/16/2014</a:t>
            </a:fld>
            <a:endParaRPr lang="en-US">
              <a:solidFill>
                <a:prstClr val="white">
                  <a:tint val="75000"/>
                </a:prstClr>
              </a:solidFill>
            </a:endParaRPr>
          </a:p>
        </p:txBody>
      </p:sp>
      <p:sp>
        <p:nvSpPr>
          <p:cNvPr id="5" name="Footer Placeholder 4"/>
          <p:cNvSpPr>
            <a:spLocks noGrp="1"/>
          </p:cNvSpPr>
          <p:nvPr>
            <p:ph type="ftr" sz="quarter" idx="3"/>
          </p:nvPr>
        </p:nvSpPr>
        <p:spPr>
          <a:xfrm>
            <a:off x="4038600" y="6096001"/>
            <a:ext cx="3124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solidFill>
                <a:prstClr val="white">
                  <a:tint val="75000"/>
                </a:prstClr>
              </a:solidFill>
            </a:endParaRPr>
          </a:p>
        </p:txBody>
      </p:sp>
      <p:sp>
        <p:nvSpPr>
          <p:cNvPr id="6" name="Slide Number Placeholder 5"/>
          <p:cNvSpPr>
            <a:spLocks noGrp="1"/>
          </p:cNvSpPr>
          <p:nvPr>
            <p:ph type="sldNum" sz="quarter" idx="4"/>
          </p:nvPr>
        </p:nvSpPr>
        <p:spPr>
          <a:xfrm>
            <a:off x="713047" y="532491"/>
            <a:ext cx="2133600" cy="365125"/>
          </a:xfrm>
          <a:prstGeom prst="rect">
            <a:avLst/>
          </a:prstGeom>
        </p:spPr>
        <p:txBody>
          <a:bodyPr vert="horz" lIns="91440" tIns="45720" rIns="91440" bIns="45720" rtlCol="0" anchor="ctr"/>
          <a:lstStyle>
            <a:lvl1pPr algn="r">
              <a:defRPr sz="2400">
                <a:solidFill>
                  <a:schemeClr val="tx1">
                    <a:tint val="75000"/>
                  </a:schemeClr>
                </a:solidFill>
              </a:defRPr>
            </a:lvl1pPr>
          </a:lstStyle>
          <a:p>
            <a:fld id="{5A4AC009-34BC-4C8C-B0A2-4AE180F2E7B5}"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18233604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iming>
    <p:tnLst>
      <p:par>
        <p:cTn id="1" dur="indefinite" restart="never" nodeType="tmRoot"/>
      </p:par>
    </p:tnLst>
  </p:timing>
  <p:txStyles>
    <p:titleStyle>
      <a:lvl1pPr algn="r" defTabSz="914400" rtl="0" eaLnBrk="1" latinLnBrk="0" hangingPunct="1">
        <a:spcBef>
          <a:spcPct val="0"/>
        </a:spcBef>
        <a:buNone/>
        <a:defRPr sz="44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spcAft>
          <a:spcPts val="600"/>
        </a:spcAft>
        <a:buSzPct val="160000"/>
        <a:buFont typeface="Wingdings" pitchFamily="2" charset="2"/>
        <a:buChar char=""/>
        <a:defRPr sz="2800" kern="1200">
          <a:solidFill>
            <a:schemeClr val="tx1"/>
          </a:solidFill>
          <a:effectLst>
            <a:outerShdw blurRad="38100" dist="38100" dir="2700000" algn="tl">
              <a:srgbClr val="000000">
                <a:alpha val="43137"/>
              </a:srgbClr>
            </a:outerShdw>
          </a:effectLst>
          <a:latin typeface="+mn-lt"/>
          <a:ea typeface="+mn-ea"/>
          <a:cs typeface="+mn-cs"/>
        </a:defRPr>
      </a:lvl1pPr>
      <a:lvl2pPr marL="731520" indent="-365760" algn="l" defTabSz="914400" rtl="0" eaLnBrk="1" latinLnBrk="0" hangingPunct="1">
        <a:spcBef>
          <a:spcPct val="20000"/>
        </a:spcBef>
        <a:spcAft>
          <a:spcPts val="600"/>
        </a:spcAft>
        <a:buSzPct val="160000"/>
        <a:buFont typeface="Wingdings" pitchFamily="2" charset="2"/>
        <a:buChar char=""/>
        <a:defRPr sz="2400" kern="1200">
          <a:solidFill>
            <a:schemeClr val="tx1"/>
          </a:solidFill>
          <a:effectLst>
            <a:outerShdw blurRad="38100" dist="38100" dir="2700000" algn="tl">
              <a:srgbClr val="000000">
                <a:alpha val="43137"/>
              </a:srgbClr>
            </a:outerShdw>
          </a:effectLst>
          <a:latin typeface="+mn-lt"/>
          <a:ea typeface="+mn-ea"/>
          <a:cs typeface="+mn-cs"/>
        </a:defRPr>
      </a:lvl2pPr>
      <a:lvl3pPr marL="1097280" indent="-320040" algn="l" defTabSz="914400" rtl="0" eaLnBrk="1" latinLnBrk="0" hangingPunct="1">
        <a:spcBef>
          <a:spcPct val="20000"/>
        </a:spcBef>
        <a:spcAft>
          <a:spcPts val="600"/>
        </a:spcAft>
        <a:buSzPct val="160000"/>
        <a:buFont typeface="Wingdings" pitchFamily="2" charset="2"/>
        <a:buChar char=""/>
        <a:defRPr sz="20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74320" algn="l" defTabSz="914400" rtl="0" eaLnBrk="1" latinLnBrk="0" hangingPunct="1">
        <a:spcBef>
          <a:spcPct val="20000"/>
        </a:spcBef>
        <a:spcAft>
          <a:spcPts val="600"/>
        </a:spcAft>
        <a:buSzPct val="160000"/>
        <a:buFont typeface="Wingdings" pitchFamily="2" charset="2"/>
        <a:buChar char=""/>
        <a:defRPr sz="18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74320" algn="l" defTabSz="914400" rtl="0" eaLnBrk="1" latinLnBrk="0" hangingPunct="1">
        <a:spcBef>
          <a:spcPct val="20000"/>
        </a:spcBef>
        <a:spcAft>
          <a:spcPts val="600"/>
        </a:spcAft>
        <a:buSzPct val="160000"/>
        <a:buFont typeface="Wingdings" pitchFamily="2" charset="2"/>
        <a:buChar char=""/>
        <a:defRPr sz="1800" kern="1200">
          <a:solidFill>
            <a:schemeClr val="tx1"/>
          </a:solidFill>
          <a:effectLst>
            <a:outerShdw blurRad="38100" dist="38100" dir="2700000" algn="tl">
              <a:srgbClr val="000000">
                <a:alpha val="43137"/>
              </a:srgbClr>
            </a:outerShdw>
          </a:effectLst>
          <a:latin typeface="+mn-lt"/>
          <a:ea typeface="+mn-ea"/>
          <a:cs typeface="+mn-cs"/>
        </a:defRPr>
      </a:lvl5pPr>
      <a:lvl6pPr marL="1920240" indent="-228600" algn="l" defTabSz="914400" rtl="0" eaLnBrk="1" latinLnBrk="0" hangingPunct="1">
        <a:spcBef>
          <a:spcPts val="24"/>
        </a:spcBef>
        <a:spcAft>
          <a:spcPts val="600"/>
        </a:spcAft>
        <a:buClrTx/>
        <a:buSzPct val="130000"/>
        <a:buFont typeface="Wingdings" pitchFamily="2" charset="2"/>
        <a:buChar char=""/>
        <a:defRPr sz="16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194560" indent="-228600" algn="l" defTabSz="914400" rtl="0" eaLnBrk="1" latinLnBrk="0" hangingPunct="1">
        <a:spcBef>
          <a:spcPts val="24"/>
        </a:spcBef>
        <a:spcAft>
          <a:spcPts val="600"/>
        </a:spcAft>
        <a:buClrTx/>
        <a:buSzPct val="130000"/>
        <a:buFont typeface="Wingdings" pitchFamily="2" charset="2"/>
        <a:buChar char=""/>
        <a:defRPr sz="16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468880" indent="-228600" algn="l" defTabSz="914400" rtl="0" eaLnBrk="1" latinLnBrk="0" hangingPunct="1">
        <a:spcBef>
          <a:spcPts val="24"/>
        </a:spcBef>
        <a:spcAft>
          <a:spcPts val="600"/>
        </a:spcAft>
        <a:buClrTx/>
        <a:buSzPct val="130000"/>
        <a:buFont typeface="Wingdings" pitchFamily="2" charset="2"/>
        <a:buChar char=""/>
        <a:defRPr sz="16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743200" indent="-228600" algn="l" defTabSz="914400" rtl="0" eaLnBrk="1" latinLnBrk="0" hangingPunct="1">
        <a:spcBef>
          <a:spcPts val="24"/>
        </a:spcBef>
        <a:spcAft>
          <a:spcPts val="600"/>
        </a:spcAft>
        <a:buClrTx/>
        <a:buSzPct val="130000"/>
        <a:buFont typeface="Wingdings" pitchFamily="2" charset="2"/>
        <a:buChar char=""/>
        <a:defRPr sz="16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docid=Qkbb0aZUw339vM&amp;tbnid=FTxt_XYYspu9QM:&amp;ved=0CAUQjRw&amp;url=http://www.cinewsnow.com/younews/El_Paso-Gridley.html&amp;ei=TrzaUdChI4bprgGb2ICoDQ&amp;bvm=bv.48705608,d.aWM&amp;psig=AFQjCNGnvbKyGI4PB0FkszTThcFXnOAF-g&amp;ust=1373375948112852"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corestandards.org/ELA-Literacy/L/8/" TargetMode="External"/><Relationship Id="rId2" Type="http://schemas.openxmlformats.org/officeDocument/2006/relationships/hyperlink" Target="http://www.corestandards.org/ELA-Literacy/W/8/5/"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www.corestandards.org/ELA-Literacy/CCRA/SL/1/"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15.jpeg"/><Relationship Id="rId18" Type="http://schemas.openxmlformats.org/officeDocument/2006/relationships/image" Target="../media/image20.jpeg"/><Relationship Id="rId3" Type="http://schemas.openxmlformats.org/officeDocument/2006/relationships/image" Target="../media/image5.jpeg"/><Relationship Id="rId21" Type="http://schemas.openxmlformats.org/officeDocument/2006/relationships/image" Target="../media/image23.jpeg"/><Relationship Id="rId7" Type="http://schemas.openxmlformats.org/officeDocument/2006/relationships/image" Target="../media/image9.jpeg"/><Relationship Id="rId12" Type="http://schemas.openxmlformats.org/officeDocument/2006/relationships/image" Target="../media/image14.jpeg"/><Relationship Id="rId17" Type="http://schemas.openxmlformats.org/officeDocument/2006/relationships/image" Target="../media/image19.jpeg"/><Relationship Id="rId2" Type="http://schemas.openxmlformats.org/officeDocument/2006/relationships/notesSlide" Target="../notesSlides/notesSlide4.xml"/><Relationship Id="rId16" Type="http://schemas.openxmlformats.org/officeDocument/2006/relationships/image" Target="../media/image18.jpeg"/><Relationship Id="rId20"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image" Target="../media/image8.jpeg"/><Relationship Id="rId11" Type="http://schemas.openxmlformats.org/officeDocument/2006/relationships/image" Target="../media/image13.jpeg"/><Relationship Id="rId24" Type="http://schemas.openxmlformats.org/officeDocument/2006/relationships/image" Target="../media/image26.jpeg"/><Relationship Id="rId5" Type="http://schemas.openxmlformats.org/officeDocument/2006/relationships/image" Target="../media/image7.jpeg"/><Relationship Id="rId15" Type="http://schemas.openxmlformats.org/officeDocument/2006/relationships/image" Target="../media/image17.jpeg"/><Relationship Id="rId23" Type="http://schemas.openxmlformats.org/officeDocument/2006/relationships/image" Target="../media/image25.jpeg"/><Relationship Id="rId10" Type="http://schemas.openxmlformats.org/officeDocument/2006/relationships/image" Target="../media/image12.jpeg"/><Relationship Id="rId19" Type="http://schemas.openxmlformats.org/officeDocument/2006/relationships/image" Target="../media/image21.jpeg"/><Relationship Id="rId4" Type="http://schemas.openxmlformats.org/officeDocument/2006/relationships/image" Target="../media/image6.jpeg"/><Relationship Id="rId9" Type="http://schemas.openxmlformats.org/officeDocument/2006/relationships/image" Target="../media/image11.jpeg"/><Relationship Id="rId14" Type="http://schemas.openxmlformats.org/officeDocument/2006/relationships/image" Target="../media/image16.jpeg"/><Relationship Id="rId22" Type="http://schemas.openxmlformats.org/officeDocument/2006/relationships/image" Target="../media/image24.jpeg"/></Relationships>
</file>

<file path=ppt/slides/_rels/slide7.xml.rels><?xml version="1.0" encoding="UTF-8" standalone="yes"?>
<Relationships xmlns="http://schemas.openxmlformats.org/package/2006/relationships"><Relationship Id="rId3" Type="http://schemas.openxmlformats.org/officeDocument/2006/relationships/hyperlink" Target="http://youtu.be/bNWa2IcWi4g"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762000"/>
            <a:ext cx="7772400" cy="1470025"/>
          </a:xfrm>
        </p:spPr>
        <p:txBody>
          <a:bodyPr>
            <a:noAutofit/>
          </a:bodyPr>
          <a:lstStyle/>
          <a:p>
            <a:r>
              <a:rPr lang="en-US" sz="8000" dirty="0" smtClean="0">
                <a:ln w="38100">
                  <a:solidFill>
                    <a:schemeClr val="tx1"/>
                  </a:solidFill>
                </a:ln>
                <a:solidFill>
                  <a:srgbClr val="7030A0"/>
                </a:solidFill>
                <a:latin typeface="Aharoni" pitchFamily="2" charset="-79"/>
                <a:cs typeface="Aharoni" pitchFamily="2" charset="-79"/>
              </a:rPr>
              <a:t>The </a:t>
            </a:r>
            <a:r>
              <a:rPr lang="en-US" sz="8000" dirty="0" err="1" smtClean="0">
                <a:ln w="38100">
                  <a:solidFill>
                    <a:schemeClr val="tx1"/>
                  </a:solidFill>
                </a:ln>
                <a:solidFill>
                  <a:srgbClr val="7030A0"/>
                </a:solidFill>
                <a:latin typeface="Aharoni" pitchFamily="2" charset="-79"/>
                <a:cs typeface="Aharoni" pitchFamily="2" charset="-79"/>
              </a:rPr>
              <a:t>Writin</a:t>
            </a:r>
            <a:r>
              <a:rPr lang="en-US" sz="8000" dirty="0" smtClean="0">
                <a:ln w="38100">
                  <a:solidFill>
                    <a:schemeClr val="tx1"/>
                  </a:solidFill>
                </a:ln>
                <a:solidFill>
                  <a:srgbClr val="7030A0"/>
                </a:solidFill>
                <a:latin typeface="Aharoni" pitchFamily="2" charset="-79"/>
                <a:cs typeface="Aharoni" pitchFamily="2" charset="-79"/>
              </a:rPr>
              <a:t>’ Titan Program</a:t>
            </a:r>
            <a:endParaRPr lang="en-US" sz="8000" dirty="0">
              <a:ln w="38100">
                <a:solidFill>
                  <a:schemeClr val="tx1"/>
                </a:solidFill>
              </a:ln>
              <a:solidFill>
                <a:srgbClr val="7030A0"/>
              </a:solidFill>
              <a:latin typeface="Aharoni" pitchFamily="2" charset="-79"/>
              <a:cs typeface="Aharoni" pitchFamily="2" charset="-79"/>
            </a:endParaRPr>
          </a:p>
        </p:txBody>
      </p:sp>
      <p:sp>
        <p:nvSpPr>
          <p:cNvPr id="3" name="Subtitle 2"/>
          <p:cNvSpPr>
            <a:spLocks noGrp="1"/>
          </p:cNvSpPr>
          <p:nvPr>
            <p:ph type="subTitle" idx="1"/>
          </p:nvPr>
        </p:nvSpPr>
        <p:spPr>
          <a:xfrm>
            <a:off x="1452360" y="5257800"/>
            <a:ext cx="6400800" cy="1752600"/>
          </a:xfrm>
        </p:spPr>
        <p:txBody>
          <a:bodyPr/>
          <a:lstStyle/>
          <a:p>
            <a:r>
              <a:rPr lang="en-US" b="1" dirty="0" smtClean="0">
                <a:ln w="19050">
                  <a:solidFill>
                    <a:schemeClr val="tx1"/>
                  </a:solidFill>
                  <a:prstDash val="solid"/>
                  <a:miter lim="800000"/>
                </a:ln>
                <a:solidFill>
                  <a:srgbClr val="7030A0"/>
                </a:solidFill>
                <a:effectLst>
                  <a:outerShdw blurRad="25500" dist="23000" dir="7020000" algn="tl">
                    <a:srgbClr val="000000">
                      <a:alpha val="50000"/>
                    </a:srgbClr>
                  </a:outerShdw>
                </a:effectLst>
                <a:latin typeface="Aharoni" pitchFamily="2" charset="-79"/>
                <a:cs typeface="Aharoni" pitchFamily="2" charset="-79"/>
              </a:rPr>
              <a:t>Student’s Helping Students </a:t>
            </a:r>
          </a:p>
          <a:p>
            <a:r>
              <a:rPr lang="en-US" b="1" dirty="0" smtClean="0">
                <a:ln w="19050">
                  <a:solidFill>
                    <a:schemeClr val="tx1"/>
                  </a:solidFill>
                  <a:prstDash val="solid"/>
                  <a:miter lim="800000"/>
                </a:ln>
                <a:solidFill>
                  <a:srgbClr val="7030A0"/>
                </a:solidFill>
                <a:effectLst>
                  <a:outerShdw blurRad="25500" dist="23000" dir="7020000" algn="tl">
                    <a:srgbClr val="000000">
                      <a:alpha val="50000"/>
                    </a:srgbClr>
                  </a:outerShdw>
                </a:effectLst>
                <a:latin typeface="Aharoni" pitchFamily="2" charset="-79"/>
                <a:cs typeface="Aharoni" pitchFamily="2" charset="-79"/>
              </a:rPr>
              <a:t>Get It Write</a:t>
            </a:r>
            <a:endParaRPr lang="en-US" b="1" dirty="0">
              <a:ln w="19050">
                <a:solidFill>
                  <a:schemeClr val="tx1"/>
                </a:solidFill>
                <a:prstDash val="solid"/>
                <a:miter lim="800000"/>
              </a:ln>
              <a:solidFill>
                <a:srgbClr val="7030A0"/>
              </a:solidFill>
              <a:effectLst>
                <a:outerShdw blurRad="25500" dist="23000" dir="7020000" algn="tl">
                  <a:srgbClr val="000000">
                    <a:alpha val="50000"/>
                  </a:srgbClr>
                </a:outerShdw>
              </a:effectLst>
              <a:latin typeface="Aharoni" pitchFamily="2" charset="-79"/>
              <a:cs typeface="Aharoni" pitchFamily="2" charset="-79"/>
            </a:endParaRPr>
          </a:p>
        </p:txBody>
      </p:sp>
      <p:pic>
        <p:nvPicPr>
          <p:cNvPr id="5" name="irc_mi" descr="http://images.bimedia.net/images/El-Paso+Gridey.jpg">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3505200" y="2819400"/>
            <a:ext cx="2295120" cy="20574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4388492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0" y="304800"/>
            <a:ext cx="9144000" cy="1143000"/>
          </a:xfrm>
        </p:spPr>
        <p:txBody>
          <a:bodyPr>
            <a:noAutofit/>
          </a:bodyPr>
          <a:lstStyle/>
          <a:p>
            <a:r>
              <a:rPr lang="en-US" sz="7200" dirty="0" smtClean="0">
                <a:ln w="38100">
                  <a:solidFill>
                    <a:schemeClr val="tx1"/>
                  </a:solidFill>
                </a:ln>
                <a:solidFill>
                  <a:srgbClr val="7030A0"/>
                </a:solidFill>
                <a:latin typeface="Aharoni" pitchFamily="2" charset="-79"/>
                <a:cs typeface="Aharoni" pitchFamily="2" charset="-79"/>
              </a:rPr>
              <a:t>How’s It Going?</a:t>
            </a:r>
            <a:endParaRPr lang="en-US" sz="7200" dirty="0"/>
          </a:p>
        </p:txBody>
      </p:sp>
      <p:sp>
        <p:nvSpPr>
          <p:cNvPr id="2" name="TextBox 1"/>
          <p:cNvSpPr txBox="1"/>
          <p:nvPr/>
        </p:nvSpPr>
        <p:spPr>
          <a:xfrm>
            <a:off x="304800" y="1523999"/>
            <a:ext cx="8382001" cy="5509200"/>
          </a:xfrm>
          <a:prstGeom prst="rect">
            <a:avLst/>
          </a:prstGeom>
          <a:noFill/>
        </p:spPr>
        <p:txBody>
          <a:bodyPr wrap="square" rtlCol="0">
            <a:spAutoFit/>
          </a:bodyPr>
          <a:lstStyle/>
          <a:p>
            <a:pPr marL="457200" lvl="0" indent="-457200">
              <a:buFont typeface="Arial" pitchFamily="34" charset="0"/>
              <a:buChar char="•"/>
            </a:pPr>
            <a:r>
              <a:rPr lang="en-US" sz="3200" b="1" dirty="0" smtClean="0">
                <a:ln w="12700">
                  <a:solidFill>
                    <a:schemeClr val="tx1"/>
                  </a:solidFill>
                  <a:prstDash val="solid"/>
                </a:ln>
                <a:solidFill>
                  <a:srgbClr val="7030A0"/>
                </a:solidFill>
                <a:effectLst>
                  <a:outerShdw blurRad="41275" dist="20320" dir="1800000" algn="tl" rotWithShape="0">
                    <a:srgbClr val="000000">
                      <a:alpha val="40000"/>
                    </a:srgbClr>
                  </a:outerShdw>
                </a:effectLst>
                <a:latin typeface="Aharoni" pitchFamily="2" charset="-79"/>
                <a:cs typeface="Aharoni" pitchFamily="2" charset="-79"/>
              </a:rPr>
              <a:t>Since beginning in mid-October, coaches have conducted approximately </a:t>
            </a:r>
            <a:r>
              <a:rPr lang="en-US" sz="3200" b="1" dirty="0" smtClean="0">
                <a:ln w="12700">
                  <a:solidFill>
                    <a:schemeClr val="tx1"/>
                  </a:solidFill>
                  <a:prstDash val="solid"/>
                </a:ln>
                <a:solidFill>
                  <a:srgbClr val="7030A0"/>
                </a:solidFill>
                <a:effectLst>
                  <a:outerShdw blurRad="41275" dist="20320" dir="1800000" algn="tl" rotWithShape="0">
                    <a:srgbClr val="000000">
                      <a:alpha val="40000"/>
                    </a:srgbClr>
                  </a:outerShdw>
                </a:effectLst>
                <a:latin typeface="Arial Rounded MT Bold" pitchFamily="34" charset="0"/>
                <a:cs typeface="Aharoni" pitchFamily="2" charset="-79"/>
              </a:rPr>
              <a:t>240 </a:t>
            </a:r>
            <a:r>
              <a:rPr lang="en-US" sz="3200" b="1" dirty="0" smtClean="0">
                <a:ln w="12700">
                  <a:solidFill>
                    <a:schemeClr val="tx1"/>
                  </a:solidFill>
                  <a:prstDash val="solid"/>
                </a:ln>
                <a:solidFill>
                  <a:srgbClr val="7030A0"/>
                </a:solidFill>
                <a:effectLst>
                  <a:outerShdw blurRad="41275" dist="20320" dir="1800000" algn="tl" rotWithShape="0">
                    <a:srgbClr val="000000">
                      <a:alpha val="40000"/>
                    </a:srgbClr>
                  </a:outerShdw>
                </a:effectLst>
                <a:latin typeface="Aharoni" pitchFamily="2" charset="-79"/>
                <a:cs typeface="Aharoni" pitchFamily="2" charset="-79"/>
              </a:rPr>
              <a:t>coaching sessions with </a:t>
            </a:r>
            <a:r>
              <a:rPr lang="en-US" sz="3200" b="1" dirty="0" smtClean="0">
                <a:ln w="12700">
                  <a:solidFill>
                    <a:schemeClr val="tx1"/>
                  </a:solidFill>
                  <a:prstDash val="solid"/>
                </a:ln>
                <a:solidFill>
                  <a:srgbClr val="7030A0"/>
                </a:solidFill>
                <a:effectLst>
                  <a:outerShdw blurRad="41275" dist="20320" dir="1800000" algn="tl" rotWithShape="0">
                    <a:srgbClr val="000000">
                      <a:alpha val="40000"/>
                    </a:srgbClr>
                  </a:outerShdw>
                </a:effectLst>
                <a:latin typeface="Arial Rounded MT Bold" pitchFamily="34" charset="0"/>
                <a:cs typeface="Aharoni" pitchFamily="2" charset="-79"/>
              </a:rPr>
              <a:t>6</a:t>
            </a:r>
            <a:r>
              <a:rPr lang="en-US" sz="3200" b="1" baseline="30000" dirty="0" smtClean="0">
                <a:ln w="12700">
                  <a:solidFill>
                    <a:schemeClr val="tx1"/>
                  </a:solidFill>
                  <a:prstDash val="solid"/>
                </a:ln>
                <a:solidFill>
                  <a:srgbClr val="7030A0"/>
                </a:solidFill>
                <a:effectLst>
                  <a:outerShdw blurRad="41275" dist="20320" dir="1800000" algn="tl" rotWithShape="0">
                    <a:srgbClr val="000000">
                      <a:alpha val="40000"/>
                    </a:srgbClr>
                  </a:outerShdw>
                </a:effectLst>
                <a:latin typeface="Aharoni" pitchFamily="2" charset="-79"/>
                <a:cs typeface="Aharoni" pitchFamily="2" charset="-79"/>
              </a:rPr>
              <a:t>th</a:t>
            </a:r>
            <a:r>
              <a:rPr lang="en-US" sz="3200" b="1" dirty="0" smtClean="0">
                <a:ln w="12700">
                  <a:solidFill>
                    <a:schemeClr val="tx1"/>
                  </a:solidFill>
                  <a:prstDash val="solid"/>
                </a:ln>
                <a:solidFill>
                  <a:srgbClr val="7030A0"/>
                </a:solidFill>
                <a:effectLst>
                  <a:outerShdw blurRad="41275" dist="20320" dir="1800000" algn="tl" rotWithShape="0">
                    <a:srgbClr val="000000">
                      <a:alpha val="40000"/>
                    </a:srgbClr>
                  </a:outerShdw>
                </a:effectLst>
                <a:latin typeface="Aharoni" pitchFamily="2" charset="-79"/>
                <a:cs typeface="Aharoni" pitchFamily="2" charset="-79"/>
              </a:rPr>
              <a:t> , </a:t>
            </a:r>
            <a:r>
              <a:rPr lang="en-US" sz="3200" b="1" dirty="0" smtClean="0">
                <a:ln w="12700">
                  <a:solidFill>
                    <a:schemeClr val="tx1"/>
                  </a:solidFill>
                  <a:prstDash val="solid"/>
                </a:ln>
                <a:solidFill>
                  <a:srgbClr val="7030A0"/>
                </a:solidFill>
                <a:effectLst>
                  <a:outerShdw blurRad="41275" dist="20320" dir="1800000" algn="tl" rotWithShape="0">
                    <a:srgbClr val="000000">
                      <a:alpha val="40000"/>
                    </a:srgbClr>
                  </a:outerShdw>
                </a:effectLst>
                <a:latin typeface="Arial Rounded MT Bold" pitchFamily="34" charset="0"/>
                <a:cs typeface="Aharoni" pitchFamily="2" charset="-79"/>
              </a:rPr>
              <a:t>7</a:t>
            </a:r>
            <a:r>
              <a:rPr lang="en-US" sz="3200" b="1" baseline="30000" dirty="0" smtClean="0">
                <a:ln w="12700">
                  <a:solidFill>
                    <a:schemeClr val="tx1"/>
                  </a:solidFill>
                  <a:prstDash val="solid"/>
                </a:ln>
                <a:solidFill>
                  <a:srgbClr val="7030A0"/>
                </a:solidFill>
                <a:effectLst>
                  <a:outerShdw blurRad="41275" dist="20320" dir="1800000" algn="tl" rotWithShape="0">
                    <a:srgbClr val="000000">
                      <a:alpha val="40000"/>
                    </a:srgbClr>
                  </a:outerShdw>
                </a:effectLst>
                <a:latin typeface="Aharoni" pitchFamily="2" charset="-79"/>
                <a:cs typeface="Aharoni" pitchFamily="2" charset="-79"/>
              </a:rPr>
              <a:t>th</a:t>
            </a:r>
            <a:r>
              <a:rPr lang="en-US" sz="3200" b="1" dirty="0" smtClean="0">
                <a:ln w="12700">
                  <a:solidFill>
                    <a:schemeClr val="tx1"/>
                  </a:solidFill>
                  <a:prstDash val="solid"/>
                </a:ln>
                <a:solidFill>
                  <a:srgbClr val="7030A0"/>
                </a:solidFill>
                <a:effectLst>
                  <a:outerShdw blurRad="41275" dist="20320" dir="1800000" algn="tl" rotWithShape="0">
                    <a:srgbClr val="000000">
                      <a:alpha val="40000"/>
                    </a:srgbClr>
                  </a:outerShdw>
                </a:effectLst>
                <a:latin typeface="Aharoni" pitchFamily="2" charset="-79"/>
                <a:cs typeface="Aharoni" pitchFamily="2" charset="-79"/>
              </a:rPr>
              <a:t>, and </a:t>
            </a:r>
            <a:r>
              <a:rPr lang="en-US" sz="3200" b="1" dirty="0" smtClean="0">
                <a:ln w="12700">
                  <a:solidFill>
                    <a:schemeClr val="tx1"/>
                  </a:solidFill>
                  <a:prstDash val="solid"/>
                </a:ln>
                <a:solidFill>
                  <a:srgbClr val="7030A0"/>
                </a:solidFill>
                <a:effectLst>
                  <a:outerShdw blurRad="41275" dist="20320" dir="1800000" algn="tl" rotWithShape="0">
                    <a:srgbClr val="000000">
                      <a:alpha val="40000"/>
                    </a:srgbClr>
                  </a:outerShdw>
                </a:effectLst>
                <a:latin typeface="Arial Rounded MT Bold" pitchFamily="34" charset="0"/>
                <a:cs typeface="Aharoni" pitchFamily="2" charset="-79"/>
              </a:rPr>
              <a:t>8</a:t>
            </a:r>
            <a:r>
              <a:rPr lang="en-US" sz="3200" b="1" baseline="30000" dirty="0" smtClean="0">
                <a:ln w="12700">
                  <a:solidFill>
                    <a:schemeClr val="tx1"/>
                  </a:solidFill>
                  <a:prstDash val="solid"/>
                </a:ln>
                <a:solidFill>
                  <a:srgbClr val="7030A0"/>
                </a:solidFill>
                <a:effectLst>
                  <a:outerShdw blurRad="41275" dist="20320" dir="1800000" algn="tl" rotWithShape="0">
                    <a:srgbClr val="000000">
                      <a:alpha val="40000"/>
                    </a:srgbClr>
                  </a:outerShdw>
                </a:effectLst>
                <a:latin typeface="Aharoni" pitchFamily="2" charset="-79"/>
                <a:cs typeface="Aharoni" pitchFamily="2" charset="-79"/>
              </a:rPr>
              <a:t>th</a:t>
            </a:r>
            <a:r>
              <a:rPr lang="en-US" sz="3200" b="1" dirty="0" smtClean="0">
                <a:ln w="12700">
                  <a:solidFill>
                    <a:schemeClr val="tx1"/>
                  </a:solidFill>
                  <a:prstDash val="solid"/>
                </a:ln>
                <a:solidFill>
                  <a:srgbClr val="7030A0"/>
                </a:solidFill>
                <a:effectLst>
                  <a:outerShdw blurRad="41275" dist="20320" dir="1800000" algn="tl" rotWithShape="0">
                    <a:srgbClr val="000000">
                      <a:alpha val="40000"/>
                    </a:srgbClr>
                  </a:outerShdw>
                </a:effectLst>
                <a:latin typeface="Aharoni" pitchFamily="2" charset="-79"/>
                <a:cs typeface="Aharoni" pitchFamily="2" charset="-79"/>
              </a:rPr>
              <a:t> grade students.</a:t>
            </a:r>
          </a:p>
          <a:p>
            <a:pPr marL="457200" lvl="0" indent="-457200">
              <a:buFont typeface="Arial" pitchFamily="34" charset="0"/>
              <a:buChar char="•"/>
            </a:pPr>
            <a:r>
              <a:rPr lang="en-US" sz="3200" b="1" dirty="0" smtClean="0">
                <a:ln w="12700">
                  <a:solidFill>
                    <a:schemeClr val="tx1"/>
                  </a:solidFill>
                  <a:prstDash val="solid"/>
                </a:ln>
                <a:solidFill>
                  <a:srgbClr val="7030A0"/>
                </a:solidFill>
                <a:effectLst>
                  <a:outerShdw blurRad="41275" dist="20320" dir="1800000" algn="tl" rotWithShape="0">
                    <a:srgbClr val="000000">
                      <a:alpha val="40000"/>
                    </a:srgbClr>
                  </a:outerShdw>
                </a:effectLst>
                <a:latin typeface="Aharoni" pitchFamily="2" charset="-79"/>
                <a:cs typeface="Aharoni" pitchFamily="2" charset="-79"/>
              </a:rPr>
              <a:t>Coaches have conducted approximately </a:t>
            </a:r>
            <a:r>
              <a:rPr lang="en-US" sz="3200" b="1" dirty="0" smtClean="0">
                <a:ln w="12700">
                  <a:solidFill>
                    <a:schemeClr val="tx1"/>
                  </a:solidFill>
                  <a:prstDash val="solid"/>
                </a:ln>
                <a:solidFill>
                  <a:srgbClr val="7030A0"/>
                </a:solidFill>
                <a:effectLst>
                  <a:outerShdw blurRad="41275" dist="20320" dir="1800000" algn="tl" rotWithShape="0">
                    <a:srgbClr val="000000">
                      <a:alpha val="40000"/>
                    </a:srgbClr>
                  </a:outerShdw>
                </a:effectLst>
                <a:latin typeface="Arial Rounded MT Bold" pitchFamily="34" charset="0"/>
                <a:cs typeface="Aharoni" pitchFamily="2" charset="-79"/>
              </a:rPr>
              <a:t>70 </a:t>
            </a:r>
            <a:r>
              <a:rPr lang="en-US" sz="3200" b="1" dirty="0" smtClean="0">
                <a:ln w="12700">
                  <a:solidFill>
                    <a:schemeClr val="tx1"/>
                  </a:solidFill>
                  <a:prstDash val="solid"/>
                </a:ln>
                <a:solidFill>
                  <a:srgbClr val="7030A0"/>
                </a:solidFill>
                <a:effectLst>
                  <a:outerShdw blurRad="41275" dist="20320" dir="1800000" algn="tl" rotWithShape="0">
                    <a:srgbClr val="000000">
                      <a:alpha val="40000"/>
                    </a:srgbClr>
                  </a:outerShdw>
                </a:effectLst>
                <a:latin typeface="Aharoni" pitchFamily="2" charset="-79"/>
                <a:cs typeface="Aharoni" pitchFamily="2" charset="-79"/>
              </a:rPr>
              <a:t>sessions with Mr. Watson’s </a:t>
            </a:r>
            <a:r>
              <a:rPr lang="en-US" sz="3200" b="1" dirty="0" smtClean="0">
                <a:ln w="12700">
                  <a:solidFill>
                    <a:schemeClr val="tx1"/>
                  </a:solidFill>
                  <a:prstDash val="solid"/>
                </a:ln>
                <a:solidFill>
                  <a:srgbClr val="7030A0"/>
                </a:solidFill>
                <a:effectLst>
                  <a:outerShdw blurRad="41275" dist="20320" dir="1800000" algn="tl" rotWithShape="0">
                    <a:srgbClr val="000000">
                      <a:alpha val="40000"/>
                    </a:srgbClr>
                  </a:outerShdw>
                </a:effectLst>
                <a:latin typeface="Arial Rounded MT Bold" pitchFamily="34" charset="0"/>
                <a:cs typeface="Aharoni" pitchFamily="2" charset="-79"/>
              </a:rPr>
              <a:t>3</a:t>
            </a:r>
            <a:r>
              <a:rPr lang="en-US" sz="3200" b="1" baseline="30000" dirty="0" smtClean="0">
                <a:ln w="12700">
                  <a:solidFill>
                    <a:schemeClr val="tx1"/>
                  </a:solidFill>
                  <a:prstDash val="solid"/>
                </a:ln>
                <a:solidFill>
                  <a:srgbClr val="7030A0"/>
                </a:solidFill>
                <a:effectLst>
                  <a:outerShdw blurRad="41275" dist="20320" dir="1800000" algn="tl" rotWithShape="0">
                    <a:srgbClr val="000000">
                      <a:alpha val="40000"/>
                    </a:srgbClr>
                  </a:outerShdw>
                </a:effectLst>
                <a:latin typeface="Aharoni" pitchFamily="2" charset="-79"/>
                <a:cs typeface="Aharoni" pitchFamily="2" charset="-79"/>
              </a:rPr>
              <a:t>rd</a:t>
            </a:r>
            <a:r>
              <a:rPr lang="en-US" sz="3200" b="1" dirty="0" smtClean="0">
                <a:ln w="12700">
                  <a:solidFill>
                    <a:schemeClr val="tx1"/>
                  </a:solidFill>
                  <a:prstDash val="solid"/>
                </a:ln>
                <a:solidFill>
                  <a:srgbClr val="7030A0"/>
                </a:solidFill>
                <a:effectLst>
                  <a:outerShdw blurRad="41275" dist="20320" dir="1800000" algn="tl" rotWithShape="0">
                    <a:srgbClr val="000000">
                      <a:alpha val="40000"/>
                    </a:srgbClr>
                  </a:outerShdw>
                </a:effectLst>
                <a:latin typeface="Aharoni" pitchFamily="2" charset="-79"/>
                <a:cs typeface="Aharoni" pitchFamily="2" charset="-79"/>
              </a:rPr>
              <a:t> graders over the course of </a:t>
            </a:r>
            <a:r>
              <a:rPr lang="en-US" sz="3200" b="1" dirty="0" smtClean="0">
                <a:ln w="12700">
                  <a:solidFill>
                    <a:schemeClr val="tx1"/>
                  </a:solidFill>
                  <a:prstDash val="solid"/>
                </a:ln>
                <a:solidFill>
                  <a:srgbClr val="7030A0"/>
                </a:solidFill>
                <a:effectLst>
                  <a:outerShdw blurRad="41275" dist="20320" dir="1800000" algn="tl" rotWithShape="0">
                    <a:srgbClr val="000000">
                      <a:alpha val="40000"/>
                    </a:srgbClr>
                  </a:outerShdw>
                </a:effectLst>
                <a:latin typeface="Arial Rounded MT Bold" pitchFamily="34" charset="0"/>
                <a:cs typeface="Aharoni" pitchFamily="2" charset="-79"/>
              </a:rPr>
              <a:t>4</a:t>
            </a:r>
            <a:r>
              <a:rPr lang="en-US" sz="3200" b="1" dirty="0" smtClean="0">
                <a:ln w="12700">
                  <a:solidFill>
                    <a:schemeClr val="tx1"/>
                  </a:solidFill>
                  <a:prstDash val="solid"/>
                </a:ln>
                <a:solidFill>
                  <a:srgbClr val="7030A0"/>
                </a:solidFill>
                <a:effectLst>
                  <a:outerShdw blurRad="41275" dist="20320" dir="1800000" algn="tl" rotWithShape="0">
                    <a:srgbClr val="000000">
                      <a:alpha val="40000"/>
                    </a:srgbClr>
                  </a:outerShdw>
                </a:effectLst>
                <a:latin typeface="Aharoni" pitchFamily="2" charset="-79"/>
                <a:cs typeface="Aharoni" pitchFamily="2" charset="-79"/>
              </a:rPr>
              <a:t> separate projects</a:t>
            </a:r>
            <a:r>
              <a:rPr lang="en-US" sz="3200" b="1" dirty="0">
                <a:ln w="12700">
                  <a:solidFill>
                    <a:schemeClr val="tx1"/>
                  </a:solidFill>
                  <a:prstDash val="solid"/>
                </a:ln>
                <a:solidFill>
                  <a:srgbClr val="7030A0"/>
                </a:solidFill>
                <a:effectLst>
                  <a:outerShdw blurRad="41275" dist="20320" dir="1800000" algn="tl" rotWithShape="0">
                    <a:srgbClr val="000000">
                      <a:alpha val="40000"/>
                    </a:srgbClr>
                  </a:outerShdw>
                </a:effectLst>
                <a:latin typeface="Arial Rounded MT Bold" pitchFamily="34" charset="0"/>
                <a:cs typeface="Aharoni" pitchFamily="2" charset="-79"/>
              </a:rPr>
              <a:t>.</a:t>
            </a:r>
            <a:endParaRPr lang="en-US" sz="3200" b="1" dirty="0" smtClean="0">
              <a:ln w="12700">
                <a:solidFill>
                  <a:schemeClr val="tx1"/>
                </a:solidFill>
                <a:prstDash val="solid"/>
              </a:ln>
              <a:solidFill>
                <a:srgbClr val="7030A0"/>
              </a:solidFill>
              <a:effectLst>
                <a:outerShdw blurRad="41275" dist="20320" dir="1800000" algn="tl" rotWithShape="0">
                  <a:srgbClr val="000000">
                    <a:alpha val="40000"/>
                  </a:srgbClr>
                </a:outerShdw>
              </a:effectLst>
              <a:latin typeface="Aharoni" pitchFamily="2" charset="-79"/>
              <a:cs typeface="Aharoni" pitchFamily="2" charset="-79"/>
            </a:endParaRPr>
          </a:p>
          <a:p>
            <a:pPr marL="457200" lvl="0" indent="-457200">
              <a:buFont typeface="Arial" pitchFamily="34" charset="0"/>
              <a:buChar char="•"/>
            </a:pPr>
            <a:r>
              <a:rPr lang="en-US" sz="3200" b="1" dirty="0" smtClean="0">
                <a:ln w="12700">
                  <a:solidFill>
                    <a:schemeClr val="tx1"/>
                  </a:solidFill>
                  <a:prstDash val="solid"/>
                </a:ln>
                <a:solidFill>
                  <a:srgbClr val="7030A0"/>
                </a:solidFill>
                <a:effectLst>
                  <a:outerShdw blurRad="41275" dist="20320" dir="1800000" algn="tl" rotWithShape="0">
                    <a:srgbClr val="000000">
                      <a:alpha val="40000"/>
                    </a:srgbClr>
                  </a:outerShdw>
                </a:effectLst>
                <a:latin typeface="Aharoni" pitchFamily="2" charset="-79"/>
                <a:cs typeface="Aharoni" pitchFamily="2" charset="-79"/>
              </a:rPr>
              <a:t>Feedback from students and teachers has been positive.</a:t>
            </a:r>
          </a:p>
          <a:p>
            <a:pPr lvl="0"/>
            <a:endParaRPr lang="en-US" sz="32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62100" y="1523999"/>
            <a:ext cx="5867400" cy="4400551"/>
          </a:xfrm>
          <a:prstGeom prst="rect">
            <a:avLst/>
          </a:prstGeom>
        </p:spPr>
      </p:pic>
    </p:spTree>
    <p:extLst>
      <p:ext uri="{BB962C8B-B14F-4D97-AF65-F5344CB8AC3E}">
        <p14:creationId xmlns:p14="http://schemas.microsoft.com/office/powerpoint/2010/main" val="3003056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0782" y="457200"/>
            <a:ext cx="9144000" cy="1143000"/>
          </a:xfrm>
        </p:spPr>
        <p:txBody>
          <a:bodyPr>
            <a:noAutofit/>
          </a:bodyPr>
          <a:lstStyle/>
          <a:p>
            <a:r>
              <a:rPr lang="en-US" sz="6000" dirty="0" smtClean="0">
                <a:ln w="38100">
                  <a:solidFill>
                    <a:schemeClr val="tx1"/>
                  </a:solidFill>
                </a:ln>
                <a:solidFill>
                  <a:srgbClr val="7030A0"/>
                </a:solidFill>
                <a:latin typeface="Aharoni" pitchFamily="2" charset="-79"/>
                <a:cs typeface="Aharoni" pitchFamily="2" charset="-79"/>
              </a:rPr>
              <a:t>The Future of The </a:t>
            </a:r>
            <a:r>
              <a:rPr lang="en-US" sz="6000" dirty="0" err="1" smtClean="0">
                <a:ln w="38100">
                  <a:solidFill>
                    <a:schemeClr val="tx1"/>
                  </a:solidFill>
                </a:ln>
                <a:solidFill>
                  <a:srgbClr val="7030A0"/>
                </a:solidFill>
                <a:latin typeface="Aharoni" pitchFamily="2" charset="-79"/>
                <a:cs typeface="Aharoni" pitchFamily="2" charset="-79"/>
              </a:rPr>
              <a:t>Writin</a:t>
            </a:r>
            <a:r>
              <a:rPr lang="en-US" sz="6000" dirty="0" smtClean="0">
                <a:ln w="38100">
                  <a:solidFill>
                    <a:schemeClr val="tx1"/>
                  </a:solidFill>
                </a:ln>
                <a:solidFill>
                  <a:srgbClr val="7030A0"/>
                </a:solidFill>
                <a:latin typeface="Aharoni" pitchFamily="2" charset="-79"/>
                <a:cs typeface="Aharoni" pitchFamily="2" charset="-79"/>
              </a:rPr>
              <a:t>’ Titan Program</a:t>
            </a:r>
            <a:endParaRPr lang="en-US" sz="6000" dirty="0"/>
          </a:p>
        </p:txBody>
      </p:sp>
      <p:sp>
        <p:nvSpPr>
          <p:cNvPr id="5" name="Rectangle 4"/>
          <p:cNvSpPr/>
          <p:nvPr/>
        </p:nvSpPr>
        <p:spPr>
          <a:xfrm>
            <a:off x="76200" y="1981200"/>
            <a:ext cx="8915400" cy="4401205"/>
          </a:xfrm>
          <a:prstGeom prst="rect">
            <a:avLst/>
          </a:prstGeom>
        </p:spPr>
        <p:txBody>
          <a:bodyPr wrap="square">
            <a:spAutoFit/>
          </a:bodyPr>
          <a:lstStyle/>
          <a:p>
            <a:pPr marL="571500" lvl="0" indent="-571500">
              <a:buFont typeface="Arial" pitchFamily="34" charset="0"/>
              <a:buChar char="•"/>
            </a:pPr>
            <a:r>
              <a:rPr lang="en-US" sz="3000" b="1" dirty="0">
                <a:ln w="12700">
                  <a:solidFill>
                    <a:schemeClr val="tx1"/>
                  </a:solidFill>
                  <a:prstDash val="solid"/>
                </a:ln>
                <a:solidFill>
                  <a:srgbClr val="7030A0"/>
                </a:solidFill>
                <a:effectLst>
                  <a:outerShdw blurRad="41275" dist="20320" dir="1800000" algn="tl" rotWithShape="0">
                    <a:srgbClr val="000000">
                      <a:alpha val="40000"/>
                    </a:srgbClr>
                  </a:outerShdw>
                </a:effectLst>
                <a:latin typeface="Aharoni" pitchFamily="2" charset="-79"/>
                <a:cs typeface="Aharoni" pitchFamily="2" charset="-79"/>
              </a:rPr>
              <a:t>C</a:t>
            </a:r>
            <a:r>
              <a:rPr lang="en-US" sz="3000" b="1" dirty="0" smtClean="0">
                <a:ln w="12700">
                  <a:solidFill>
                    <a:schemeClr val="tx1"/>
                  </a:solidFill>
                  <a:prstDash val="solid"/>
                </a:ln>
                <a:solidFill>
                  <a:srgbClr val="7030A0"/>
                </a:solidFill>
                <a:effectLst>
                  <a:outerShdw blurRad="41275" dist="20320" dir="1800000" algn="tl" rotWithShape="0">
                    <a:srgbClr val="000000">
                      <a:alpha val="40000"/>
                    </a:srgbClr>
                  </a:outerShdw>
                </a:effectLst>
                <a:latin typeface="Aharoni" pitchFamily="2" charset="-79"/>
                <a:cs typeface="Aharoni" pitchFamily="2" charset="-79"/>
              </a:rPr>
              <a:t>ontinue the program to promote a culture of writing and collaboration at the junior high</a:t>
            </a:r>
          </a:p>
          <a:p>
            <a:pPr marL="571500" lvl="0" indent="-571500">
              <a:buFont typeface="Arial" pitchFamily="34" charset="0"/>
              <a:buChar char="•"/>
            </a:pPr>
            <a:r>
              <a:rPr lang="en-US" sz="3000" b="1" dirty="0" smtClean="0">
                <a:ln w="12700">
                  <a:solidFill>
                    <a:schemeClr val="tx1"/>
                  </a:solidFill>
                  <a:prstDash val="solid"/>
                </a:ln>
                <a:solidFill>
                  <a:srgbClr val="7030A0"/>
                </a:solidFill>
                <a:effectLst>
                  <a:outerShdw blurRad="41275" dist="20320" dir="1800000" algn="tl" rotWithShape="0">
                    <a:srgbClr val="000000">
                      <a:alpha val="40000"/>
                    </a:srgbClr>
                  </a:outerShdw>
                </a:effectLst>
                <a:latin typeface="Aharoni" pitchFamily="2" charset="-79"/>
                <a:cs typeface="Aharoni" pitchFamily="2" charset="-79"/>
              </a:rPr>
              <a:t>Possible </a:t>
            </a:r>
            <a:r>
              <a:rPr lang="en-US" sz="4000" b="1" dirty="0" smtClean="0">
                <a:ln w="12700">
                  <a:solidFill>
                    <a:schemeClr val="tx1"/>
                  </a:solidFill>
                  <a:prstDash val="solid"/>
                </a:ln>
                <a:solidFill>
                  <a:srgbClr val="7030A0"/>
                </a:solidFill>
                <a:effectLst>
                  <a:outerShdw blurRad="41275" dist="20320" dir="1800000" algn="tl" rotWithShape="0">
                    <a:srgbClr val="000000">
                      <a:alpha val="40000"/>
                    </a:srgbClr>
                  </a:outerShdw>
                </a:effectLst>
                <a:latin typeface="Aharoni" pitchFamily="2" charset="-79"/>
                <a:cs typeface="Aharoni" pitchFamily="2" charset="-79"/>
              </a:rPr>
              <a:t>$4,500 </a:t>
            </a:r>
            <a:r>
              <a:rPr lang="en-US" sz="3000" b="1" dirty="0" smtClean="0">
                <a:ln w="12700">
                  <a:solidFill>
                    <a:schemeClr val="tx1"/>
                  </a:solidFill>
                  <a:prstDash val="solid"/>
                </a:ln>
                <a:solidFill>
                  <a:srgbClr val="7030A0"/>
                </a:solidFill>
                <a:effectLst>
                  <a:outerShdw blurRad="41275" dist="20320" dir="1800000" algn="tl" rotWithShape="0">
                    <a:srgbClr val="000000">
                      <a:alpha val="40000"/>
                    </a:srgbClr>
                  </a:outerShdw>
                </a:effectLst>
                <a:latin typeface="Aharoni" pitchFamily="2" charset="-79"/>
                <a:cs typeface="Aharoni" pitchFamily="2" charset="-79"/>
              </a:rPr>
              <a:t>grant through ISU and the National Writing Project aimed at helping teachers use the WTP</a:t>
            </a:r>
          </a:p>
          <a:p>
            <a:pPr marL="571500" lvl="0" indent="-571500">
              <a:buFont typeface="Arial" pitchFamily="34" charset="0"/>
              <a:buChar char="•"/>
            </a:pPr>
            <a:r>
              <a:rPr lang="en-US" sz="3000" b="1" dirty="0" smtClean="0">
                <a:ln w="12700">
                  <a:solidFill>
                    <a:schemeClr val="tx1"/>
                  </a:solidFill>
                  <a:prstDash val="solid"/>
                </a:ln>
                <a:solidFill>
                  <a:srgbClr val="7030A0"/>
                </a:solidFill>
                <a:effectLst>
                  <a:outerShdw blurRad="41275" dist="20320" dir="1800000" algn="tl" rotWithShape="0">
                    <a:srgbClr val="000000">
                      <a:alpha val="40000"/>
                    </a:srgbClr>
                  </a:outerShdw>
                </a:effectLst>
                <a:latin typeface="Aharoni" pitchFamily="2" charset="-79"/>
                <a:cs typeface="Aharoni" pitchFamily="2" charset="-79"/>
              </a:rPr>
              <a:t>Presentation at </a:t>
            </a:r>
            <a:r>
              <a:rPr lang="en-US" sz="2800" b="1" dirty="0" smtClean="0">
                <a:ln w="12700">
                  <a:solidFill>
                    <a:schemeClr val="tx1"/>
                  </a:solidFill>
                  <a:prstDash val="solid"/>
                </a:ln>
                <a:solidFill>
                  <a:srgbClr val="7030A0"/>
                </a:solidFill>
                <a:effectLst>
                  <a:outerShdw blurRad="41275" dist="20320" dir="1800000" algn="tl" rotWithShape="0">
                    <a:srgbClr val="000000">
                      <a:alpha val="40000"/>
                    </a:srgbClr>
                  </a:outerShdw>
                </a:effectLst>
                <a:latin typeface="Arial Rounded MT Bold" pitchFamily="34" charset="0"/>
                <a:cs typeface="Aharoni" pitchFamily="2" charset="-79"/>
              </a:rPr>
              <a:t>2014 </a:t>
            </a:r>
            <a:r>
              <a:rPr lang="en-US" sz="3000" b="1" dirty="0" smtClean="0">
                <a:ln w="12700">
                  <a:solidFill>
                    <a:schemeClr val="tx1"/>
                  </a:solidFill>
                  <a:prstDash val="solid"/>
                </a:ln>
                <a:solidFill>
                  <a:srgbClr val="7030A0"/>
                </a:solidFill>
                <a:effectLst>
                  <a:outerShdw blurRad="41275" dist="20320" dir="1800000" algn="tl" rotWithShape="0">
                    <a:srgbClr val="000000">
                      <a:alpha val="40000"/>
                    </a:srgbClr>
                  </a:outerShdw>
                </a:effectLst>
                <a:latin typeface="Aharoni" pitchFamily="2" charset="-79"/>
                <a:cs typeface="Aharoni" pitchFamily="2" charset="-79"/>
              </a:rPr>
              <a:t>IATE conference</a:t>
            </a:r>
          </a:p>
          <a:p>
            <a:pPr marL="571500" lvl="0" indent="-571500">
              <a:buFont typeface="Arial" pitchFamily="34" charset="0"/>
              <a:buChar char="•"/>
            </a:pPr>
            <a:r>
              <a:rPr lang="en-US" sz="3000" b="1" dirty="0" smtClean="0">
                <a:ln w="12700">
                  <a:solidFill>
                    <a:schemeClr val="tx1"/>
                  </a:solidFill>
                  <a:prstDash val="solid"/>
                </a:ln>
                <a:solidFill>
                  <a:srgbClr val="7030A0"/>
                </a:solidFill>
                <a:effectLst>
                  <a:outerShdw blurRad="41275" dist="20320" dir="1800000" algn="tl" rotWithShape="0">
                    <a:srgbClr val="000000">
                      <a:alpha val="40000"/>
                    </a:srgbClr>
                  </a:outerShdw>
                </a:effectLst>
                <a:latin typeface="Aharoni" pitchFamily="2" charset="-79"/>
                <a:cs typeface="Aharoni" pitchFamily="2" charset="-79"/>
              </a:rPr>
              <a:t>Continue as the first in a network of local writing centers</a:t>
            </a:r>
            <a:endParaRPr lang="en-US" sz="3000" b="1" dirty="0">
              <a:ln w="12700">
                <a:solidFill>
                  <a:schemeClr val="tx1"/>
                </a:solidFill>
                <a:prstDash val="solid"/>
              </a:ln>
              <a:solidFill>
                <a:srgbClr val="7030A0"/>
              </a:solidFill>
              <a:effectLst>
                <a:outerShdw blurRad="41275" dist="20320" dir="1800000" algn="tl" rotWithShape="0">
                  <a:srgbClr val="000000">
                    <a:alpha val="40000"/>
                  </a:srgbClr>
                </a:outerShdw>
              </a:effectLst>
              <a:latin typeface="Aharoni" pitchFamily="2" charset="-79"/>
              <a:cs typeface="Aharoni" pitchFamily="2" charset="-79"/>
            </a:endParaRPr>
          </a:p>
        </p:txBody>
      </p:sp>
      <p:pic>
        <p:nvPicPr>
          <p:cNvPr id="1026" name="Picture 2" descr="C:\Users\martinr\Pictures\2014-01-14\01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9200" y="1694971"/>
            <a:ext cx="6225085" cy="46691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5927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ppt_w</p:attrName>
                                        </p:attrNameLst>
                                      </p:cBhvr>
                                      <p:tavLst>
                                        <p:tav tm="0">
                                          <p:val>
                                            <p:fltVal val="0"/>
                                          </p:val>
                                        </p:tav>
                                        <p:tav tm="100000">
                                          <p:val>
                                            <p:strVal val="#ppt_w"/>
                                          </p:val>
                                        </p:tav>
                                      </p:tavLst>
                                    </p:anim>
                                    <p:anim calcmode="lin" valueType="num">
                                      <p:cBhvr>
                                        <p:cTn id="8" dur="500" fill="hold"/>
                                        <p:tgtEl>
                                          <p:spTgt spid="1026"/>
                                        </p:tgtEl>
                                        <p:attrNameLst>
                                          <p:attrName>ppt_h</p:attrName>
                                        </p:attrNameLst>
                                      </p:cBhvr>
                                      <p:tavLst>
                                        <p:tav tm="0">
                                          <p:val>
                                            <p:fltVal val="0"/>
                                          </p:val>
                                        </p:tav>
                                        <p:tav tm="100000">
                                          <p:val>
                                            <p:strVal val="#ppt_h"/>
                                          </p:val>
                                        </p:tav>
                                      </p:tavLst>
                                    </p:anim>
                                    <p:animEffect transition="in" filter="fade">
                                      <p:cBhvr>
                                        <p:cTn id="9"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3400" y="381000"/>
            <a:ext cx="8250977" cy="707886"/>
          </a:xfrm>
          <a:prstGeom prst="rect">
            <a:avLst/>
          </a:prstGeom>
          <a:noFill/>
        </p:spPr>
        <p:txBody>
          <a:bodyPr wrap="none" rtlCol="0">
            <a:spAutoFit/>
          </a:bodyPr>
          <a:lstStyle/>
          <a:p>
            <a:r>
              <a:rPr lang="en-US" sz="4000" dirty="0" smtClean="0">
                <a:solidFill>
                  <a:prstClr val="white"/>
                </a:solidFill>
                <a:latin typeface="Aharoni" pitchFamily="2" charset="-79"/>
                <a:cs typeface="Aharoni" pitchFamily="2" charset="-79"/>
              </a:rPr>
              <a:t>Lessons Learned after Year One...</a:t>
            </a:r>
          </a:p>
        </p:txBody>
      </p:sp>
      <p:sp>
        <p:nvSpPr>
          <p:cNvPr id="5" name="TextBox 4"/>
          <p:cNvSpPr txBox="1"/>
          <p:nvPr/>
        </p:nvSpPr>
        <p:spPr>
          <a:xfrm>
            <a:off x="533400" y="1088886"/>
            <a:ext cx="8001000" cy="5447645"/>
          </a:xfrm>
          <a:prstGeom prst="rect">
            <a:avLst/>
          </a:prstGeom>
          <a:noFill/>
        </p:spPr>
        <p:txBody>
          <a:bodyPr wrap="square" rtlCol="0">
            <a:spAutoFit/>
          </a:bodyPr>
          <a:lstStyle/>
          <a:p>
            <a:r>
              <a:rPr lang="en-US" sz="2400" dirty="0" smtClean="0">
                <a:solidFill>
                  <a:prstClr val="white"/>
                </a:solidFill>
              </a:rPr>
              <a:t>1</a:t>
            </a:r>
            <a:r>
              <a:rPr lang="en-US" sz="2400" b="1" dirty="0" smtClean="0">
                <a:solidFill>
                  <a:prstClr val="white"/>
                </a:solidFill>
                <a:effectLst>
                  <a:outerShdw blurRad="38100" dist="38100" dir="2700000" algn="tl">
                    <a:srgbClr val="000000">
                      <a:alpha val="43137"/>
                    </a:srgbClr>
                  </a:outerShdw>
                </a:effectLst>
              </a:rPr>
              <a:t>.  Educate your staff and students as to what the purpose  of your writing center is and how it works.  Provide ten times the information you think should be sufficient.</a:t>
            </a:r>
          </a:p>
          <a:p>
            <a:pPr marL="342900" indent="-342900">
              <a:buFont typeface="Arial" pitchFamily="34" charset="0"/>
              <a:buChar char="•"/>
            </a:pPr>
            <a:r>
              <a:rPr lang="en-US" sz="2400" dirty="0" smtClean="0">
                <a:solidFill>
                  <a:prstClr val="white"/>
                </a:solidFill>
              </a:rPr>
              <a:t>Nobody seems to get what writing centers are (and are not), especially teachers.</a:t>
            </a:r>
          </a:p>
          <a:p>
            <a:endParaRPr lang="en-US" sz="2400" dirty="0" smtClean="0">
              <a:solidFill>
                <a:prstClr val="white"/>
              </a:solidFill>
            </a:endParaRPr>
          </a:p>
          <a:p>
            <a:pPr marL="342900" indent="-342900">
              <a:buFont typeface="Arial" pitchFamily="34" charset="0"/>
              <a:buChar char="•"/>
            </a:pPr>
            <a:r>
              <a:rPr lang="en-US" sz="2400" dirty="0" smtClean="0">
                <a:solidFill>
                  <a:prstClr val="white"/>
                </a:solidFill>
              </a:rPr>
              <a:t>Teachers don’t read half of the information you’ll send their way. </a:t>
            </a:r>
          </a:p>
          <a:p>
            <a:pPr marL="342900" indent="-342900">
              <a:buFont typeface="Arial" pitchFamily="34" charset="0"/>
              <a:buChar char="•"/>
            </a:pPr>
            <a:endParaRPr lang="en-US" sz="2400" dirty="0" smtClean="0">
              <a:solidFill>
                <a:prstClr val="white"/>
              </a:solidFill>
            </a:endParaRPr>
          </a:p>
          <a:p>
            <a:pPr marL="342900" indent="-342900">
              <a:buFont typeface="Arial" pitchFamily="34" charset="0"/>
              <a:buChar char="•"/>
            </a:pPr>
            <a:r>
              <a:rPr lang="en-US" sz="2400" dirty="0" smtClean="0">
                <a:solidFill>
                  <a:prstClr val="white"/>
                </a:solidFill>
              </a:rPr>
              <a:t>The WC was a completely foreign idea to my students.  It took quite a while for them to catch on and learn to use it as a resource.</a:t>
            </a:r>
          </a:p>
          <a:p>
            <a:endParaRPr lang="en-US" dirty="0" smtClean="0">
              <a:solidFill>
                <a:prstClr val="white"/>
              </a:solidFill>
            </a:endParaRPr>
          </a:p>
          <a:p>
            <a:endParaRPr lang="en-US" dirty="0" smtClean="0">
              <a:solidFill>
                <a:prstClr val="white"/>
              </a:solidFill>
            </a:endParaRPr>
          </a:p>
        </p:txBody>
      </p:sp>
    </p:spTree>
    <p:extLst>
      <p:ext uri="{BB962C8B-B14F-4D97-AF65-F5344CB8AC3E}">
        <p14:creationId xmlns:p14="http://schemas.microsoft.com/office/powerpoint/2010/main" val="3466226184"/>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855"/>
            <a:ext cx="8229600" cy="6400800"/>
          </a:xfrm>
        </p:spPr>
        <p:txBody>
          <a:bodyPr>
            <a:normAutofit fontScale="92500" lnSpcReduction="20000"/>
          </a:bodyPr>
          <a:lstStyle/>
          <a:p>
            <a:pPr marL="0" indent="0">
              <a:buNone/>
            </a:pPr>
            <a:r>
              <a:rPr lang="en-US" sz="2400" b="1" dirty="0" smtClean="0">
                <a:cs typeface="Aharoni" pitchFamily="2" charset="-79"/>
              </a:rPr>
              <a:t>2.  Advertise, Advertise, Advertise (advertise).</a:t>
            </a:r>
          </a:p>
          <a:p>
            <a:pPr>
              <a:buFont typeface="Arial" pitchFamily="34" charset="0"/>
              <a:buChar char="•"/>
            </a:pPr>
            <a:r>
              <a:rPr lang="en-US" sz="2400" dirty="0" smtClean="0">
                <a:cs typeface="Aharoni" pitchFamily="2" charset="-79"/>
              </a:rPr>
              <a:t>At the risk of garnering your colleagues’ resentment, you’ve must routinely be in their ear reminding them about the WC.</a:t>
            </a:r>
          </a:p>
          <a:p>
            <a:pPr>
              <a:buFont typeface="Arial" pitchFamily="34" charset="0"/>
              <a:buChar char="•"/>
            </a:pPr>
            <a:r>
              <a:rPr lang="en-US" sz="2400" dirty="0" smtClean="0">
                <a:cs typeface="Aharoni" pitchFamily="2" charset="-79"/>
              </a:rPr>
              <a:t>Ask colleagues what writing projects they currently have or will have going on in their classes.</a:t>
            </a:r>
          </a:p>
          <a:p>
            <a:pPr>
              <a:buFont typeface="Arial" pitchFamily="34" charset="0"/>
              <a:buChar char="•"/>
            </a:pPr>
            <a:r>
              <a:rPr lang="en-US" sz="2400" dirty="0" smtClean="0">
                <a:cs typeface="Aharoni" pitchFamily="2" charset="-79"/>
              </a:rPr>
              <a:t>Strategies the </a:t>
            </a:r>
            <a:r>
              <a:rPr lang="en-US" sz="2400" dirty="0" err="1" smtClean="0">
                <a:cs typeface="Aharoni" pitchFamily="2" charset="-79"/>
              </a:rPr>
              <a:t>Writin</a:t>
            </a:r>
            <a:r>
              <a:rPr lang="en-US" sz="2400" dirty="0" smtClean="0">
                <a:cs typeface="Aharoni" pitchFamily="2" charset="-79"/>
              </a:rPr>
              <a:t>’ Titans used:</a:t>
            </a:r>
          </a:p>
          <a:p>
            <a:pPr marL="365760" lvl="1" indent="0">
              <a:buNone/>
            </a:pPr>
            <a:r>
              <a:rPr lang="en-US" sz="2000" dirty="0" smtClean="0">
                <a:cs typeface="Aharoni" pitchFamily="2" charset="-79"/>
              </a:rPr>
              <a:t>--T-shirts for coaches			--Skit during school assembly</a:t>
            </a:r>
          </a:p>
          <a:p>
            <a:pPr marL="365760" lvl="1" indent="0">
              <a:buNone/>
            </a:pPr>
            <a:r>
              <a:rPr lang="en-US" sz="2000" dirty="0" smtClean="0">
                <a:cs typeface="Aharoni" pitchFamily="2" charset="-79"/>
              </a:rPr>
              <a:t>--Posters in hallways			--Promotional materials</a:t>
            </a:r>
          </a:p>
          <a:p>
            <a:pPr marL="365760" lvl="1" indent="0">
              <a:buNone/>
            </a:pPr>
            <a:r>
              <a:rPr lang="en-US" sz="2000" dirty="0" smtClean="0">
                <a:cs typeface="Aharoni" pitchFamily="2" charset="-79"/>
              </a:rPr>
              <a:t>--YouTube video shown by 		(pencils)</a:t>
            </a:r>
          </a:p>
          <a:p>
            <a:pPr marL="457200" lvl="1" indent="0">
              <a:buNone/>
            </a:pPr>
            <a:r>
              <a:rPr lang="en-US" sz="2000" dirty="0" smtClean="0">
                <a:cs typeface="Aharoni" pitchFamily="2" charset="-79"/>
              </a:rPr>
              <a:t>English teachers			--In-class reminders</a:t>
            </a:r>
          </a:p>
          <a:p>
            <a:pPr marL="457200" lvl="1" indent="0">
              <a:buNone/>
            </a:pPr>
            <a:r>
              <a:rPr lang="en-US" sz="2000" dirty="0" smtClean="0">
                <a:cs typeface="Aharoni" pitchFamily="2" charset="-79"/>
              </a:rPr>
              <a:t>--Flyers handed out and discussed	--School board presentation</a:t>
            </a:r>
          </a:p>
          <a:p>
            <a:pPr marL="457200" lvl="1" indent="0">
              <a:buNone/>
            </a:pPr>
            <a:r>
              <a:rPr lang="en-US" sz="2000" dirty="0">
                <a:cs typeface="Aharoni" pitchFamily="2" charset="-79"/>
              </a:rPr>
              <a:t>w</a:t>
            </a:r>
            <a:r>
              <a:rPr lang="en-US" sz="2000" dirty="0" smtClean="0">
                <a:cs typeface="Aharoni" pitchFamily="2" charset="-79"/>
              </a:rPr>
              <a:t>ith all students			--Article in local newspaper</a:t>
            </a:r>
          </a:p>
          <a:p>
            <a:pPr marL="457200" lvl="1" indent="0">
              <a:buNone/>
            </a:pPr>
            <a:r>
              <a:rPr lang="en-US" sz="2000" dirty="0" smtClean="0">
                <a:cs typeface="Aharoni" pitchFamily="2" charset="-79"/>
              </a:rPr>
              <a:t>--Articles on school website		--Referrals furnished by 						coaches</a:t>
            </a:r>
          </a:p>
          <a:p>
            <a:pPr marL="457200" lvl="1" indent="0">
              <a:buNone/>
            </a:pPr>
            <a:r>
              <a:rPr lang="en-US" sz="2000" dirty="0" smtClean="0">
                <a:cs typeface="Aharoni" pitchFamily="2" charset="-79"/>
              </a:rPr>
              <a:t>--Occasional e-mail reminders</a:t>
            </a:r>
          </a:p>
          <a:p>
            <a:pPr marL="457200" lvl="1" indent="0">
              <a:buNone/>
            </a:pPr>
            <a:r>
              <a:rPr lang="en-US" sz="2000" dirty="0" smtClean="0">
                <a:cs typeface="Aharoni" pitchFamily="2" charset="-79"/>
              </a:rPr>
              <a:t>to staff of our services</a:t>
            </a:r>
          </a:p>
          <a:p>
            <a:pPr marL="0" indent="0">
              <a:buNone/>
            </a:pPr>
            <a:endParaRPr lang="en-US" sz="2400" dirty="0" smtClean="0">
              <a:latin typeface="Aharoni" pitchFamily="2" charset="-79"/>
              <a:cs typeface="Aharoni" pitchFamily="2" charset="-79"/>
            </a:endParaRPr>
          </a:p>
        </p:txBody>
      </p:sp>
      <p:sp>
        <p:nvSpPr>
          <p:cNvPr id="4" name="TextBox 3"/>
          <p:cNvSpPr txBox="1"/>
          <p:nvPr/>
        </p:nvSpPr>
        <p:spPr>
          <a:xfrm>
            <a:off x="533400" y="6019800"/>
            <a:ext cx="8305800" cy="646331"/>
          </a:xfrm>
          <a:prstGeom prst="rect">
            <a:avLst/>
          </a:prstGeom>
          <a:noFill/>
        </p:spPr>
        <p:txBody>
          <a:bodyPr wrap="square" rtlCol="0">
            <a:spAutoFit/>
          </a:bodyPr>
          <a:lstStyle/>
          <a:p>
            <a:pPr marL="285750" indent="-285750">
              <a:buFont typeface="Arial" pitchFamily="34" charset="0"/>
              <a:buChar char="•"/>
            </a:pPr>
            <a:r>
              <a:rPr lang="en-US" dirty="0"/>
              <a:t>James Upton:  “Simply making the services available to students and staff is not enough; we also have to create the need for the center” (80). </a:t>
            </a:r>
          </a:p>
        </p:txBody>
      </p:sp>
    </p:spTree>
    <p:extLst>
      <p:ext uri="{BB962C8B-B14F-4D97-AF65-F5344CB8AC3E}">
        <p14:creationId xmlns:p14="http://schemas.microsoft.com/office/powerpoint/2010/main" val="175856710"/>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7873" y="228600"/>
            <a:ext cx="8458200" cy="6863417"/>
          </a:xfrm>
          <a:prstGeom prst="rect">
            <a:avLst/>
          </a:prstGeom>
          <a:noFill/>
        </p:spPr>
        <p:txBody>
          <a:bodyPr wrap="square" rtlCol="0">
            <a:spAutoFit/>
          </a:bodyPr>
          <a:lstStyle/>
          <a:p>
            <a:pPr marL="514350" indent="-514350">
              <a:buAutoNum type="arabicPeriod" startAt="3"/>
            </a:pPr>
            <a:r>
              <a:rPr lang="en-US" sz="2400" b="1" dirty="0" smtClean="0">
                <a:effectLst>
                  <a:outerShdw blurRad="38100" dist="38100" dir="2700000" algn="tl">
                    <a:srgbClr val="000000">
                      <a:alpha val="43137"/>
                    </a:srgbClr>
                  </a:outerShdw>
                </a:effectLst>
              </a:rPr>
              <a:t>Train your coaches in tutoring basics and writing </a:t>
            </a:r>
          </a:p>
          <a:p>
            <a:r>
              <a:rPr lang="en-US" sz="2400" b="1" dirty="0" smtClean="0">
                <a:effectLst>
                  <a:outerShdw blurRad="38100" dist="38100" dir="2700000" algn="tl">
                    <a:srgbClr val="000000">
                      <a:alpha val="43137"/>
                    </a:srgbClr>
                  </a:outerShdw>
                </a:effectLst>
              </a:rPr>
              <a:t>center </a:t>
            </a:r>
            <a:r>
              <a:rPr lang="en-US" sz="2400" b="1" dirty="0">
                <a:effectLst>
                  <a:outerShdw blurRad="38100" dist="38100" dir="2700000" algn="tl">
                    <a:srgbClr val="000000">
                      <a:alpha val="43137"/>
                    </a:srgbClr>
                  </a:outerShdw>
                </a:effectLst>
              </a:rPr>
              <a:t> </a:t>
            </a:r>
            <a:r>
              <a:rPr lang="en-US" sz="2400" b="1" dirty="0" smtClean="0">
                <a:effectLst>
                  <a:outerShdw blurRad="38100" dist="38100" dir="2700000" algn="tl">
                    <a:srgbClr val="000000">
                      <a:alpha val="43137"/>
                    </a:srgbClr>
                  </a:outerShdw>
                </a:effectLst>
              </a:rPr>
              <a:t>principles, but also prepare them to be flexible in their methods.</a:t>
            </a:r>
          </a:p>
          <a:p>
            <a:pPr marL="457200" indent="-457200">
              <a:buFont typeface="Arial" pitchFamily="34" charset="0"/>
              <a:buChar char="•"/>
            </a:pPr>
            <a:r>
              <a:rPr lang="en-US" sz="2400" dirty="0" smtClean="0"/>
              <a:t>I began by teaching my coaches to use a somewhat</a:t>
            </a:r>
          </a:p>
          <a:p>
            <a:r>
              <a:rPr lang="en-US" sz="2400" dirty="0" smtClean="0"/>
              <a:t>rigid procedure in tutoring classmates... it didn’t work.</a:t>
            </a:r>
          </a:p>
          <a:p>
            <a:endParaRPr lang="en-US" sz="2400" dirty="0" smtClean="0"/>
          </a:p>
          <a:p>
            <a:pPr marL="342900" indent="-342900">
              <a:buFont typeface="Arial" pitchFamily="34" charset="0"/>
              <a:buChar char="•"/>
            </a:pPr>
            <a:r>
              <a:rPr lang="en-US" sz="2400" dirty="0" smtClean="0"/>
              <a:t>I taught my coaches various WC maxims, such as “Don’t</a:t>
            </a:r>
          </a:p>
          <a:p>
            <a:r>
              <a:rPr lang="en-US" sz="2400" dirty="0"/>
              <a:t>t</a:t>
            </a:r>
            <a:r>
              <a:rPr lang="en-US" sz="2400" dirty="0" smtClean="0"/>
              <a:t>ouch writer’s keyboard/paper” and “Ask leading questions rather than providing answers.”  This can stifle coaches’ ability to help. classmates. I’d certainly stifle my ability to help students.  Different students require different strategies.  </a:t>
            </a:r>
          </a:p>
          <a:p>
            <a:endParaRPr lang="en-US" sz="2400" dirty="0" smtClean="0"/>
          </a:p>
          <a:p>
            <a:pPr marL="457200" indent="-457200">
              <a:buFont typeface="Arial" pitchFamily="34" charset="0"/>
              <a:buChar char="•"/>
            </a:pPr>
            <a:r>
              <a:rPr lang="en-US" sz="2400" dirty="0" smtClean="0"/>
              <a:t>As a look at training students for year two, I think I’ll</a:t>
            </a:r>
          </a:p>
          <a:p>
            <a:r>
              <a:rPr lang="en-US" sz="2400" dirty="0" smtClean="0"/>
              <a:t>focus less on procedures and more on developing a repertoire of available strategies.</a:t>
            </a:r>
          </a:p>
          <a:p>
            <a:pPr marL="457200" indent="-457200">
              <a:buFont typeface="Arial" pitchFamily="34" charset="0"/>
              <a:buChar char="•"/>
            </a:pPr>
            <a:endParaRPr lang="en-US" sz="2800" dirty="0" smtClean="0"/>
          </a:p>
          <a:p>
            <a:endParaRPr lang="en-US" sz="2800" dirty="0"/>
          </a:p>
        </p:txBody>
      </p:sp>
    </p:spTree>
    <p:extLst>
      <p:ext uri="{BB962C8B-B14F-4D97-AF65-F5344CB8AC3E}">
        <p14:creationId xmlns:p14="http://schemas.microsoft.com/office/powerpoint/2010/main" val="1716052243"/>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81000" y="304800"/>
            <a:ext cx="8382000" cy="7109639"/>
          </a:xfrm>
          <a:prstGeom prst="rect">
            <a:avLst/>
          </a:prstGeom>
          <a:noFill/>
        </p:spPr>
        <p:txBody>
          <a:bodyPr wrap="square" rtlCol="0">
            <a:spAutoFit/>
          </a:bodyPr>
          <a:lstStyle/>
          <a:p>
            <a:r>
              <a:rPr lang="en-US" sz="2400" b="1" dirty="0" smtClean="0">
                <a:effectLst>
                  <a:outerShdw blurRad="38100" dist="38100" dir="2700000" algn="tl">
                    <a:srgbClr val="000000">
                      <a:alpha val="43137"/>
                    </a:srgbClr>
                  </a:outerShdw>
                </a:effectLst>
              </a:rPr>
              <a:t>4.  Be prepared to combat the following misperceptions and concerns:</a:t>
            </a:r>
          </a:p>
          <a:p>
            <a:r>
              <a:rPr lang="en-US" sz="2400" dirty="0" smtClean="0"/>
              <a:t>From Students:</a:t>
            </a:r>
          </a:p>
          <a:p>
            <a:pPr marL="342900" indent="-342900">
              <a:buFont typeface="Arial" pitchFamily="34" charset="0"/>
              <a:buChar char="•"/>
            </a:pPr>
            <a:r>
              <a:rPr lang="en-US" sz="2400" dirty="0" smtClean="0"/>
              <a:t>The WC is only for “dumb” kids</a:t>
            </a:r>
          </a:p>
          <a:p>
            <a:pPr marL="342900" indent="-342900">
              <a:buFont typeface="Arial" pitchFamily="34" charset="0"/>
              <a:buChar char="•"/>
            </a:pPr>
            <a:r>
              <a:rPr lang="en-US" sz="2400" dirty="0" smtClean="0"/>
              <a:t>The WC will write my paper for me</a:t>
            </a:r>
          </a:p>
          <a:p>
            <a:pPr marL="342900" indent="-342900">
              <a:buFont typeface="Arial" pitchFamily="34" charset="0"/>
              <a:buChar char="•"/>
            </a:pPr>
            <a:r>
              <a:rPr lang="en-US" sz="2400" dirty="0" smtClean="0"/>
              <a:t>The WC will completely fix my paper</a:t>
            </a:r>
          </a:p>
          <a:p>
            <a:pPr marL="342900" indent="-342900">
              <a:buFont typeface="Arial" pitchFamily="34" charset="0"/>
              <a:buChar char="•"/>
            </a:pPr>
            <a:r>
              <a:rPr lang="en-US" sz="2400" dirty="0" smtClean="0"/>
              <a:t>The WC is great for getting out of study hall to goof off</a:t>
            </a:r>
          </a:p>
          <a:p>
            <a:r>
              <a:rPr lang="en-US" sz="2400" dirty="0" smtClean="0"/>
              <a:t>From Teachers:</a:t>
            </a:r>
          </a:p>
          <a:p>
            <a:pPr marL="342900" indent="-342900">
              <a:buFont typeface="Arial" pitchFamily="34" charset="0"/>
              <a:buChar char="•"/>
            </a:pPr>
            <a:r>
              <a:rPr lang="en-US" sz="2400" dirty="0" smtClean="0"/>
              <a:t>The WC will turn into “the blind leading the blind”</a:t>
            </a:r>
          </a:p>
          <a:p>
            <a:pPr marL="342900" indent="-342900">
              <a:buFont typeface="Arial" pitchFamily="34" charset="0"/>
              <a:buChar char="•"/>
            </a:pPr>
            <a:r>
              <a:rPr lang="en-US" sz="2400" dirty="0" smtClean="0"/>
              <a:t>We’ll basically be authorizing cheating</a:t>
            </a:r>
          </a:p>
          <a:p>
            <a:pPr marL="342900" indent="-342900">
              <a:buFont typeface="Arial" pitchFamily="34" charset="0"/>
              <a:buChar char="•"/>
            </a:pPr>
            <a:r>
              <a:rPr lang="en-US" sz="2400" dirty="0" smtClean="0"/>
              <a:t>We should have a resource for all subjects.  What makes writing so special?</a:t>
            </a:r>
          </a:p>
          <a:p>
            <a:pPr marL="342900" indent="-342900">
              <a:buFont typeface="Arial" pitchFamily="34" charset="0"/>
              <a:buChar char="•"/>
            </a:pPr>
            <a:r>
              <a:rPr lang="en-US" sz="2400" dirty="0" smtClean="0"/>
              <a:t>If we’re using the WC to address Common Core W5, shouldn’t peer editing/tutoring be a classroom activity?</a:t>
            </a:r>
          </a:p>
          <a:p>
            <a:r>
              <a:rPr lang="en-US" sz="2400" dirty="0" smtClean="0"/>
              <a:t>From Both:</a:t>
            </a:r>
          </a:p>
          <a:p>
            <a:pPr marL="342900" indent="-342900">
              <a:buFont typeface="Arial" pitchFamily="34" charset="0"/>
              <a:buChar char="•"/>
            </a:pPr>
            <a:r>
              <a:rPr lang="en-US" sz="2400" dirty="0" smtClean="0"/>
              <a:t>The WC is solely for proofreading purposes</a:t>
            </a:r>
          </a:p>
          <a:p>
            <a:pPr marL="342900" indent="-342900">
              <a:buFont typeface="Arial" pitchFamily="34" charset="0"/>
              <a:buChar char="•"/>
            </a:pPr>
            <a:r>
              <a:rPr lang="en-US" sz="2400" dirty="0" smtClean="0"/>
              <a:t>The WC is a “prison,” “hospital,” or “service station” </a:t>
            </a:r>
          </a:p>
          <a:p>
            <a:pPr marL="342900" indent="-342900">
              <a:buFont typeface="Arial" pitchFamily="34" charset="0"/>
              <a:buChar char="•"/>
            </a:pPr>
            <a:endParaRPr lang="en-US" sz="2400" dirty="0" smtClean="0"/>
          </a:p>
          <a:p>
            <a:pPr marL="342900" indent="-342900">
              <a:buFont typeface="Arial" pitchFamily="34" charset="0"/>
              <a:buChar char="•"/>
            </a:pPr>
            <a:endParaRPr lang="en-US" sz="2400" dirty="0" smtClean="0"/>
          </a:p>
        </p:txBody>
      </p:sp>
    </p:spTree>
    <p:extLst>
      <p:ext uri="{BB962C8B-B14F-4D97-AF65-F5344CB8AC3E}">
        <p14:creationId xmlns:p14="http://schemas.microsoft.com/office/powerpoint/2010/main" val="1751920210"/>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304800"/>
            <a:ext cx="8382000" cy="6370975"/>
          </a:xfrm>
          <a:prstGeom prst="rect">
            <a:avLst/>
          </a:prstGeom>
          <a:noFill/>
        </p:spPr>
        <p:txBody>
          <a:bodyPr wrap="square" rtlCol="0">
            <a:spAutoFit/>
          </a:bodyPr>
          <a:lstStyle/>
          <a:p>
            <a:pPr marL="457200" indent="-457200">
              <a:buAutoNum type="arabicPeriod" startAt="5"/>
            </a:pPr>
            <a:r>
              <a:rPr lang="en-US" sz="2400" b="1" dirty="0" smtClean="0">
                <a:effectLst>
                  <a:outerShdw blurRad="38100" dist="38100" dir="2700000" algn="tl">
                    <a:srgbClr val="000000">
                      <a:alpha val="43137"/>
                    </a:srgbClr>
                  </a:outerShdw>
                </a:effectLst>
              </a:rPr>
              <a:t>Be patient--it may take a while for students and </a:t>
            </a:r>
          </a:p>
          <a:p>
            <a:r>
              <a:rPr lang="en-US" sz="2400" b="1" dirty="0" smtClean="0">
                <a:effectLst>
                  <a:outerShdw blurRad="38100" dist="38100" dir="2700000" algn="tl">
                    <a:srgbClr val="000000">
                      <a:alpha val="43137"/>
                    </a:srgbClr>
                  </a:outerShdw>
                </a:effectLst>
              </a:rPr>
              <a:t>teachers to buy into the idea of a WC.</a:t>
            </a:r>
          </a:p>
          <a:p>
            <a:endParaRPr lang="en-US" sz="2400" dirty="0" smtClean="0"/>
          </a:p>
          <a:p>
            <a:pPr marL="342900" indent="-342900">
              <a:buFont typeface="Arial" pitchFamily="34" charset="0"/>
              <a:buChar char="•"/>
            </a:pPr>
            <a:r>
              <a:rPr lang="en-US" sz="2400" dirty="0" smtClean="0"/>
              <a:t>We only had a handful of clients in our first couple weeks.</a:t>
            </a:r>
          </a:p>
          <a:p>
            <a:pPr marL="342900" indent="-342900">
              <a:buFont typeface="Arial" pitchFamily="34" charset="0"/>
              <a:buChar char="•"/>
            </a:pPr>
            <a:endParaRPr lang="en-US" sz="2400" dirty="0"/>
          </a:p>
          <a:p>
            <a:pPr marL="342900" indent="-342900">
              <a:buFont typeface="Arial" pitchFamily="34" charset="0"/>
              <a:buChar char="•"/>
            </a:pPr>
            <a:r>
              <a:rPr lang="en-US" sz="2400" dirty="0" smtClean="0"/>
              <a:t>Of the 300+ referrals we had from teachers this past year, two-thirds of them were from me.  I don’t think this presents a sustainable model, but I think it will help keep the WC a live until other teachers learn use this resource.</a:t>
            </a:r>
          </a:p>
          <a:p>
            <a:pPr marL="342900" indent="-342900">
              <a:buFont typeface="Arial" pitchFamily="34" charset="0"/>
              <a:buChar char="•"/>
            </a:pPr>
            <a:endParaRPr lang="en-US" sz="2400" dirty="0"/>
          </a:p>
          <a:p>
            <a:pPr marL="342900" indent="-342900">
              <a:buFont typeface="Arial" pitchFamily="34" charset="0"/>
              <a:buChar char="•"/>
            </a:pPr>
            <a:r>
              <a:rPr lang="en-US" sz="2400" dirty="0" smtClean="0"/>
              <a:t>Think long-term.  Remember, you’re ultimately trying to alter your school’s culture to become more writing and collaboration-minded.  That won’t happen over the course of just a few months.</a:t>
            </a:r>
          </a:p>
          <a:p>
            <a:pPr marL="342900" indent="-342900">
              <a:buFont typeface="Arial" pitchFamily="34" charset="0"/>
              <a:buChar char="•"/>
            </a:pPr>
            <a:endParaRPr lang="en-US" sz="2400" dirty="0" smtClean="0"/>
          </a:p>
        </p:txBody>
      </p:sp>
    </p:spTree>
    <p:extLst>
      <p:ext uri="{BB962C8B-B14F-4D97-AF65-F5344CB8AC3E}">
        <p14:creationId xmlns:p14="http://schemas.microsoft.com/office/powerpoint/2010/main" val="1611053363"/>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8000" dirty="0" smtClean="0">
                <a:ln w="38100">
                  <a:solidFill>
                    <a:schemeClr val="tx1"/>
                  </a:solidFill>
                </a:ln>
                <a:solidFill>
                  <a:srgbClr val="7030A0"/>
                </a:solidFill>
                <a:latin typeface="Aharoni" pitchFamily="2" charset="-79"/>
                <a:cs typeface="Aharoni" pitchFamily="2" charset="-79"/>
              </a:rPr>
              <a:t>Our Mission</a:t>
            </a:r>
            <a:endParaRPr lang="en-US" sz="8000" dirty="0"/>
          </a:p>
        </p:txBody>
      </p:sp>
      <p:sp>
        <p:nvSpPr>
          <p:cNvPr id="4" name="Subtitle 2"/>
          <p:cNvSpPr txBox="1">
            <a:spLocks/>
          </p:cNvSpPr>
          <p:nvPr/>
        </p:nvSpPr>
        <p:spPr>
          <a:xfrm>
            <a:off x="457200" y="1600200"/>
            <a:ext cx="8458200" cy="487680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3600" b="1" dirty="0" smtClean="0">
                <a:ln w="19050">
                  <a:solidFill>
                    <a:schemeClr val="tx1"/>
                  </a:solidFill>
                  <a:prstDash val="solid"/>
                  <a:miter lim="800000"/>
                </a:ln>
                <a:solidFill>
                  <a:srgbClr val="7030A0"/>
                </a:solidFill>
                <a:effectLst>
                  <a:outerShdw blurRad="25500" dist="23000" dir="7020000" algn="tl">
                    <a:srgbClr val="000000">
                      <a:alpha val="50000"/>
                    </a:srgbClr>
                  </a:outerShdw>
                </a:effectLst>
                <a:latin typeface="Aharoni" pitchFamily="2" charset="-79"/>
                <a:cs typeface="Aharoni" pitchFamily="2" charset="-79"/>
              </a:rPr>
              <a:t>To help students become more capable, knowledgeable writers through collaboration</a:t>
            </a:r>
          </a:p>
          <a:p>
            <a:r>
              <a:rPr lang="en-US" sz="3600" b="1" dirty="0" smtClean="0">
                <a:ln w="19050">
                  <a:solidFill>
                    <a:schemeClr val="tx1"/>
                  </a:solidFill>
                  <a:prstDash val="solid"/>
                  <a:miter lim="800000"/>
                </a:ln>
                <a:solidFill>
                  <a:srgbClr val="7030A0"/>
                </a:solidFill>
                <a:effectLst>
                  <a:outerShdw blurRad="25500" dist="23000" dir="7020000" algn="tl">
                    <a:srgbClr val="000000">
                      <a:alpha val="50000"/>
                    </a:srgbClr>
                  </a:outerShdw>
                </a:effectLst>
                <a:latin typeface="Aharoni" pitchFamily="2" charset="-79"/>
                <a:cs typeface="Aharoni" pitchFamily="2" charset="-79"/>
              </a:rPr>
              <a:t>Our goal is not just to assist writers with the task at hand, but to share and practice skills with writers they’ll find helpful in the future.</a:t>
            </a:r>
            <a:endParaRPr lang="en-US" sz="3600" b="1" dirty="0">
              <a:ln w="19050">
                <a:solidFill>
                  <a:schemeClr val="tx1"/>
                </a:solidFill>
                <a:prstDash val="solid"/>
                <a:miter lim="800000"/>
              </a:ln>
              <a:solidFill>
                <a:srgbClr val="7030A0"/>
              </a:solidFill>
              <a:effectLst>
                <a:outerShdw blurRad="25500" dist="23000" dir="7020000" algn="tl">
                  <a:srgbClr val="000000">
                    <a:alpha val="50000"/>
                  </a:srgbClr>
                </a:outerShdw>
              </a:effectLst>
              <a:latin typeface="Aharoni" pitchFamily="2" charset="-79"/>
              <a:cs typeface="Aharoni" pitchFamily="2" charset="-79"/>
            </a:endParaRPr>
          </a:p>
          <a:p>
            <a:pPr marL="0" indent="0">
              <a:buNone/>
            </a:pPr>
            <a:r>
              <a:rPr lang="en-US" sz="3600" b="1" dirty="0" smtClean="0">
                <a:ln w="19050">
                  <a:solidFill>
                    <a:schemeClr val="tx1"/>
                  </a:solidFill>
                  <a:prstDash val="solid"/>
                  <a:miter lim="800000"/>
                </a:ln>
                <a:solidFill>
                  <a:srgbClr val="7030A0"/>
                </a:solidFill>
                <a:effectLst>
                  <a:outerShdw blurRad="25500" dist="23000" dir="7020000" algn="tl">
                    <a:srgbClr val="000000">
                      <a:alpha val="50000"/>
                    </a:srgbClr>
                  </a:outerShdw>
                </a:effectLst>
                <a:latin typeface="Aharoni" pitchFamily="2" charset="-79"/>
                <a:cs typeface="Aharoni" pitchFamily="2" charset="-79"/>
              </a:rPr>
              <a:t>	(“Give a man a fish/Teach a man 	to fish”)</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28800" y="1905000"/>
            <a:ext cx="5562600" cy="4171950"/>
          </a:xfrm>
          <a:prstGeom prst="rect">
            <a:avLst/>
          </a:prstGeom>
        </p:spPr>
      </p:pic>
    </p:spTree>
    <p:extLst>
      <p:ext uri="{BB962C8B-B14F-4D97-AF65-F5344CB8AC3E}">
        <p14:creationId xmlns:p14="http://schemas.microsoft.com/office/powerpoint/2010/main" val="3596927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685800"/>
            <a:ext cx="8229600" cy="1143000"/>
          </a:xfrm>
        </p:spPr>
        <p:txBody>
          <a:bodyPr>
            <a:noAutofit/>
          </a:bodyPr>
          <a:lstStyle/>
          <a:p>
            <a:r>
              <a:rPr lang="en-US" sz="6600" dirty="0" smtClean="0">
                <a:ln w="38100">
                  <a:solidFill>
                    <a:schemeClr val="tx1"/>
                  </a:solidFill>
                </a:ln>
                <a:solidFill>
                  <a:srgbClr val="7030A0"/>
                </a:solidFill>
                <a:latin typeface="Aharoni" pitchFamily="2" charset="-79"/>
                <a:cs typeface="Aharoni" pitchFamily="2" charset="-79"/>
              </a:rPr>
              <a:t>Why The </a:t>
            </a:r>
            <a:r>
              <a:rPr lang="en-US" sz="6600" dirty="0" err="1" smtClean="0">
                <a:ln w="38100">
                  <a:solidFill>
                    <a:schemeClr val="tx1"/>
                  </a:solidFill>
                </a:ln>
                <a:solidFill>
                  <a:srgbClr val="7030A0"/>
                </a:solidFill>
                <a:latin typeface="Aharoni" pitchFamily="2" charset="-79"/>
                <a:cs typeface="Aharoni" pitchFamily="2" charset="-79"/>
              </a:rPr>
              <a:t>Writin</a:t>
            </a:r>
            <a:r>
              <a:rPr lang="en-US" sz="6600" dirty="0" smtClean="0">
                <a:ln w="38100">
                  <a:solidFill>
                    <a:schemeClr val="tx1"/>
                  </a:solidFill>
                </a:ln>
                <a:solidFill>
                  <a:srgbClr val="7030A0"/>
                </a:solidFill>
                <a:latin typeface="Aharoni" pitchFamily="2" charset="-79"/>
                <a:cs typeface="Aharoni" pitchFamily="2" charset="-79"/>
              </a:rPr>
              <a:t>’</a:t>
            </a:r>
            <a:br>
              <a:rPr lang="en-US" sz="6600" dirty="0" smtClean="0">
                <a:ln w="38100">
                  <a:solidFill>
                    <a:schemeClr val="tx1"/>
                  </a:solidFill>
                </a:ln>
                <a:solidFill>
                  <a:srgbClr val="7030A0"/>
                </a:solidFill>
                <a:latin typeface="Aharoni" pitchFamily="2" charset="-79"/>
                <a:cs typeface="Aharoni" pitchFamily="2" charset="-79"/>
              </a:rPr>
            </a:br>
            <a:r>
              <a:rPr lang="en-US" sz="6600" dirty="0" smtClean="0">
                <a:ln w="38100">
                  <a:solidFill>
                    <a:schemeClr val="tx1"/>
                  </a:solidFill>
                </a:ln>
                <a:solidFill>
                  <a:srgbClr val="7030A0"/>
                </a:solidFill>
                <a:latin typeface="Aharoni" pitchFamily="2" charset="-79"/>
                <a:cs typeface="Aharoni" pitchFamily="2" charset="-79"/>
              </a:rPr>
              <a:t>Titan Program?</a:t>
            </a:r>
            <a:endParaRPr lang="en-US" sz="6600" dirty="0"/>
          </a:p>
        </p:txBody>
      </p:sp>
      <p:sp>
        <p:nvSpPr>
          <p:cNvPr id="5" name="Subtitle 2"/>
          <p:cNvSpPr txBox="1">
            <a:spLocks/>
          </p:cNvSpPr>
          <p:nvPr/>
        </p:nvSpPr>
        <p:spPr>
          <a:xfrm>
            <a:off x="450273" y="2514600"/>
            <a:ext cx="8458200" cy="4114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3600" b="1" dirty="0" smtClean="0">
              <a:ln w="19050">
                <a:solidFill>
                  <a:schemeClr val="tx1"/>
                </a:solidFill>
                <a:prstDash val="solid"/>
                <a:miter lim="800000"/>
              </a:ln>
              <a:solidFill>
                <a:srgbClr val="7030A0"/>
              </a:solidFill>
              <a:effectLst>
                <a:outerShdw blurRad="25500" dist="23000" dir="7020000" algn="tl">
                  <a:srgbClr val="000000">
                    <a:alpha val="50000"/>
                  </a:srgbClr>
                </a:outerShdw>
              </a:effectLst>
              <a:latin typeface="Aharoni" pitchFamily="2" charset="-79"/>
              <a:cs typeface="Aharoni" pitchFamily="2" charset="-79"/>
            </a:endParaRPr>
          </a:p>
        </p:txBody>
      </p:sp>
      <p:sp>
        <p:nvSpPr>
          <p:cNvPr id="7" name="Subtitle 2"/>
          <p:cNvSpPr txBox="1">
            <a:spLocks/>
          </p:cNvSpPr>
          <p:nvPr/>
        </p:nvSpPr>
        <p:spPr>
          <a:xfrm>
            <a:off x="450273" y="2286000"/>
            <a:ext cx="8458200" cy="4114800"/>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b="1" dirty="0" smtClean="0">
                <a:ln w="19050">
                  <a:solidFill>
                    <a:schemeClr val="tx1"/>
                  </a:solidFill>
                  <a:prstDash val="solid"/>
                  <a:miter lim="800000"/>
                </a:ln>
                <a:solidFill>
                  <a:srgbClr val="7030A0"/>
                </a:solidFill>
                <a:effectLst>
                  <a:outerShdw blurRad="25500" dist="23000" dir="7020000" algn="tl">
                    <a:srgbClr val="000000">
                      <a:alpha val="50000"/>
                    </a:srgbClr>
                  </a:outerShdw>
                </a:effectLst>
                <a:latin typeface="Aharoni" pitchFamily="2" charset="-79"/>
                <a:cs typeface="Aharoni" pitchFamily="2" charset="-79"/>
              </a:rPr>
              <a:t>Helps students of all skill levels with writing-related tasks</a:t>
            </a:r>
          </a:p>
          <a:p>
            <a:pPr lvl="1"/>
            <a:r>
              <a:rPr lang="en-US" b="1" dirty="0" smtClean="0">
                <a:ln w="19050">
                  <a:solidFill>
                    <a:schemeClr val="tx1"/>
                  </a:solidFill>
                  <a:prstDash val="solid"/>
                  <a:miter lim="800000"/>
                </a:ln>
                <a:solidFill>
                  <a:srgbClr val="7030A0"/>
                </a:solidFill>
                <a:effectLst>
                  <a:outerShdw blurRad="25500" dist="23000" dir="7020000" algn="tl">
                    <a:srgbClr val="000000">
                      <a:alpha val="50000"/>
                    </a:srgbClr>
                  </a:outerShdw>
                </a:effectLst>
                <a:latin typeface="Aharoni" pitchFamily="2" charset="-79"/>
                <a:cs typeface="Aharoni" pitchFamily="2" charset="-79"/>
              </a:rPr>
              <a:t>Brainstorming, Outlining, Researching, Composing, Revising, Editing...</a:t>
            </a:r>
          </a:p>
          <a:p>
            <a:r>
              <a:rPr lang="en-US" b="1" dirty="0" smtClean="0">
                <a:ln w="19050">
                  <a:solidFill>
                    <a:schemeClr val="tx1"/>
                  </a:solidFill>
                  <a:prstDash val="solid"/>
                  <a:miter lim="800000"/>
                </a:ln>
                <a:solidFill>
                  <a:srgbClr val="7030A0"/>
                </a:solidFill>
                <a:effectLst>
                  <a:outerShdw blurRad="25500" dist="23000" dir="7020000" algn="tl">
                    <a:srgbClr val="000000">
                      <a:alpha val="50000"/>
                    </a:srgbClr>
                  </a:outerShdw>
                </a:effectLst>
                <a:latin typeface="Aharoni" pitchFamily="2" charset="-79"/>
                <a:cs typeface="Aharoni" pitchFamily="2" charset="-79"/>
              </a:rPr>
              <a:t>An intervention for struggling students</a:t>
            </a:r>
          </a:p>
          <a:p>
            <a:r>
              <a:rPr lang="en-US" b="1" dirty="0" smtClean="0">
                <a:ln w="19050">
                  <a:solidFill>
                    <a:schemeClr val="tx1"/>
                  </a:solidFill>
                  <a:prstDash val="solid"/>
                  <a:miter lim="800000"/>
                </a:ln>
                <a:solidFill>
                  <a:srgbClr val="7030A0"/>
                </a:solidFill>
                <a:effectLst>
                  <a:outerShdw blurRad="25500" dist="23000" dir="7020000" algn="tl">
                    <a:srgbClr val="000000">
                      <a:alpha val="50000"/>
                    </a:srgbClr>
                  </a:outerShdw>
                </a:effectLst>
                <a:latin typeface="Aharoni" pitchFamily="2" charset="-79"/>
                <a:cs typeface="Aharoni" pitchFamily="2" charset="-79"/>
              </a:rPr>
              <a:t>Collaboration can lead to better learning and is a life skill</a:t>
            </a:r>
          </a:p>
          <a:p>
            <a:r>
              <a:rPr lang="en-US" b="1" dirty="0" smtClean="0">
                <a:ln w="19050">
                  <a:solidFill>
                    <a:schemeClr val="tx1"/>
                  </a:solidFill>
                  <a:prstDash val="solid"/>
                  <a:miter lim="800000"/>
                </a:ln>
                <a:solidFill>
                  <a:srgbClr val="7030A0"/>
                </a:solidFill>
                <a:effectLst>
                  <a:outerShdw blurRad="25500" dist="23000" dir="7020000" algn="tl">
                    <a:srgbClr val="000000">
                      <a:alpha val="50000"/>
                    </a:srgbClr>
                  </a:outerShdw>
                </a:effectLst>
                <a:latin typeface="Aharoni" pitchFamily="2" charset="-79"/>
                <a:cs typeface="Aharoni" pitchFamily="2" charset="-79"/>
              </a:rPr>
              <a:t>A resource for teachers looking to assign writing</a:t>
            </a:r>
          </a:p>
          <a:p>
            <a:r>
              <a:rPr lang="en-US" b="1" dirty="0" smtClean="0">
                <a:ln w="19050">
                  <a:solidFill>
                    <a:schemeClr val="tx1"/>
                  </a:solidFill>
                  <a:prstDash val="solid"/>
                  <a:miter lim="800000"/>
                </a:ln>
                <a:solidFill>
                  <a:srgbClr val="7030A0"/>
                </a:solidFill>
                <a:effectLst>
                  <a:outerShdw blurRad="25500" dist="23000" dir="7020000" algn="tl">
                    <a:srgbClr val="000000">
                      <a:alpha val="50000"/>
                    </a:srgbClr>
                  </a:outerShdw>
                </a:effectLst>
                <a:latin typeface="Aharoni" pitchFamily="2" charset="-79"/>
                <a:cs typeface="Aharoni" pitchFamily="2" charset="-79"/>
              </a:rPr>
              <a:t>An innovative program our school can proudly tout</a:t>
            </a:r>
          </a:p>
          <a:p>
            <a:endParaRPr lang="en-US" b="1" dirty="0">
              <a:ln w="19050">
                <a:solidFill>
                  <a:schemeClr val="tx1"/>
                </a:solidFill>
                <a:prstDash val="solid"/>
                <a:miter lim="800000"/>
              </a:ln>
              <a:solidFill>
                <a:srgbClr val="7030A0"/>
              </a:solidFill>
              <a:effectLst>
                <a:outerShdw blurRad="25500" dist="23000" dir="7020000" algn="tl">
                  <a:srgbClr val="000000">
                    <a:alpha val="50000"/>
                  </a:srgbClr>
                </a:outerShdw>
              </a:effectLst>
              <a:latin typeface="Aharoni" pitchFamily="2" charset="-79"/>
              <a:cs typeface="Aharoni" pitchFamily="2" charset="-79"/>
            </a:endParaRPr>
          </a:p>
        </p:txBody>
      </p:sp>
      <p:pic>
        <p:nvPicPr>
          <p:cNvPr id="8" name="Picture 4" descr="C:\Users\martinr\Pictures\2014-01-14\01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21873" y="1524000"/>
            <a:ext cx="5715000" cy="42865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211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33600"/>
            <a:ext cx="8229600" cy="4525963"/>
          </a:xfrm>
        </p:spPr>
        <p:txBody>
          <a:bodyPr>
            <a:normAutofit fontScale="92500" lnSpcReduction="20000"/>
          </a:bodyPr>
          <a:lstStyle/>
          <a:p>
            <a:r>
              <a:rPr lang="en-US" b="1" dirty="0" smtClean="0">
                <a:ln w="19050">
                  <a:solidFill>
                    <a:schemeClr val="tx1"/>
                  </a:solidFill>
                  <a:prstDash val="solid"/>
                  <a:miter lim="800000"/>
                </a:ln>
                <a:solidFill>
                  <a:srgbClr val="7030A0"/>
                </a:solidFill>
                <a:effectLst>
                  <a:outerShdw blurRad="25500" dist="23000" dir="7020000" algn="tl">
                    <a:srgbClr val="000000">
                      <a:alpha val="50000"/>
                    </a:srgbClr>
                  </a:outerShdw>
                </a:effectLst>
                <a:latin typeface="Aharoni" pitchFamily="2" charset="-79"/>
                <a:cs typeface="Aharoni" pitchFamily="2" charset="-79"/>
              </a:rPr>
              <a:t>Addresses Common Core Writing Anchor Standard 5:</a:t>
            </a:r>
          </a:p>
          <a:p>
            <a:pPr marL="0" indent="0">
              <a:buNone/>
            </a:pPr>
            <a:r>
              <a:rPr lang="en-US" cap="all" dirty="0">
                <a:hlinkClick r:id="rId2"/>
              </a:rPr>
              <a:t>CCSS.ELA-LITERACY.W.8.5</a:t>
            </a:r>
            <a:r>
              <a:rPr lang="en-US" dirty="0"/>
              <a:t/>
            </a:r>
            <a:br>
              <a:rPr lang="en-US" dirty="0"/>
            </a:br>
            <a:r>
              <a:rPr lang="en-US" dirty="0"/>
              <a:t>With some guidance and support from peers and adults, develop and strengthen writing as needed by planning, revising, editing, rewriting, or trying a new approach, focusing on how well purpose and audience have been addressed. (Editing for conventions should demonstrate command of Language standards 1-3 up to and including grade 8 </a:t>
            </a:r>
            <a:r>
              <a:rPr lang="en-US" dirty="0">
                <a:hlinkClick r:id="rId3"/>
              </a:rPr>
              <a:t>here</a:t>
            </a:r>
            <a:r>
              <a:rPr lang="en-US" dirty="0"/>
              <a:t>.)</a:t>
            </a:r>
            <a:endParaRPr lang="en-US" b="1" dirty="0" smtClean="0">
              <a:ln w="19050">
                <a:solidFill>
                  <a:schemeClr val="tx1"/>
                </a:solidFill>
                <a:prstDash val="solid"/>
                <a:miter lim="800000"/>
              </a:ln>
              <a:solidFill>
                <a:srgbClr val="7030A0"/>
              </a:solidFill>
              <a:effectLst>
                <a:outerShdw blurRad="25500" dist="23000" dir="7020000" algn="tl">
                  <a:srgbClr val="000000">
                    <a:alpha val="50000"/>
                  </a:srgbClr>
                </a:outerShdw>
              </a:effectLst>
              <a:latin typeface="Aharoni" pitchFamily="2" charset="-79"/>
              <a:cs typeface="Aharoni" pitchFamily="2" charset="-79"/>
            </a:endParaRPr>
          </a:p>
        </p:txBody>
      </p:sp>
      <p:sp>
        <p:nvSpPr>
          <p:cNvPr id="4" name="Title 1"/>
          <p:cNvSpPr>
            <a:spLocks noGrp="1"/>
          </p:cNvSpPr>
          <p:nvPr>
            <p:ph type="title"/>
          </p:nvPr>
        </p:nvSpPr>
        <p:spPr/>
        <p:txBody>
          <a:bodyPr>
            <a:noAutofit/>
          </a:bodyPr>
          <a:lstStyle/>
          <a:p>
            <a:r>
              <a:rPr lang="en-US" sz="6600" dirty="0" smtClean="0">
                <a:ln w="38100">
                  <a:solidFill>
                    <a:schemeClr val="tx1"/>
                  </a:solidFill>
                </a:ln>
                <a:solidFill>
                  <a:srgbClr val="7030A0"/>
                </a:solidFill>
                <a:latin typeface="Aharoni" pitchFamily="2" charset="-79"/>
                <a:cs typeface="Aharoni" pitchFamily="2" charset="-79"/>
              </a:rPr>
              <a:t>Why The </a:t>
            </a:r>
            <a:r>
              <a:rPr lang="en-US" sz="6600" dirty="0" err="1" smtClean="0">
                <a:ln w="38100">
                  <a:solidFill>
                    <a:schemeClr val="tx1"/>
                  </a:solidFill>
                </a:ln>
                <a:solidFill>
                  <a:srgbClr val="7030A0"/>
                </a:solidFill>
                <a:latin typeface="Aharoni" pitchFamily="2" charset="-79"/>
                <a:cs typeface="Aharoni" pitchFamily="2" charset="-79"/>
              </a:rPr>
              <a:t>Writin</a:t>
            </a:r>
            <a:r>
              <a:rPr lang="en-US" sz="6600" dirty="0" smtClean="0">
                <a:ln w="38100">
                  <a:solidFill>
                    <a:schemeClr val="tx1"/>
                  </a:solidFill>
                </a:ln>
                <a:solidFill>
                  <a:srgbClr val="7030A0"/>
                </a:solidFill>
                <a:latin typeface="Aharoni" pitchFamily="2" charset="-79"/>
                <a:cs typeface="Aharoni" pitchFamily="2" charset="-79"/>
              </a:rPr>
              <a:t>’</a:t>
            </a:r>
            <a:br>
              <a:rPr lang="en-US" sz="6600" dirty="0" smtClean="0">
                <a:ln w="38100">
                  <a:solidFill>
                    <a:schemeClr val="tx1"/>
                  </a:solidFill>
                </a:ln>
                <a:solidFill>
                  <a:srgbClr val="7030A0"/>
                </a:solidFill>
                <a:latin typeface="Aharoni" pitchFamily="2" charset="-79"/>
                <a:cs typeface="Aharoni" pitchFamily="2" charset="-79"/>
              </a:rPr>
            </a:br>
            <a:r>
              <a:rPr lang="en-US" sz="6600" dirty="0" smtClean="0">
                <a:ln w="38100">
                  <a:solidFill>
                    <a:schemeClr val="tx1"/>
                  </a:solidFill>
                </a:ln>
                <a:solidFill>
                  <a:srgbClr val="7030A0"/>
                </a:solidFill>
                <a:latin typeface="Aharoni" pitchFamily="2" charset="-79"/>
                <a:cs typeface="Aharoni" pitchFamily="2" charset="-79"/>
              </a:rPr>
              <a:t>Titan Program?</a:t>
            </a:r>
            <a:endParaRPr lang="en-US" sz="6600" dirty="0"/>
          </a:p>
        </p:txBody>
      </p:sp>
    </p:spTree>
    <p:extLst>
      <p:ext uri="{BB962C8B-B14F-4D97-AF65-F5344CB8AC3E}">
        <p14:creationId xmlns:p14="http://schemas.microsoft.com/office/powerpoint/2010/main" val="15109515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33600"/>
            <a:ext cx="8229600" cy="4525963"/>
          </a:xfrm>
        </p:spPr>
        <p:txBody>
          <a:bodyPr>
            <a:normAutofit/>
          </a:bodyPr>
          <a:lstStyle/>
          <a:p>
            <a:r>
              <a:rPr lang="en-US" b="1" dirty="0" smtClean="0">
                <a:ln w="19050">
                  <a:solidFill>
                    <a:schemeClr val="tx1"/>
                  </a:solidFill>
                  <a:prstDash val="solid"/>
                  <a:miter lim="800000"/>
                </a:ln>
                <a:solidFill>
                  <a:srgbClr val="7030A0"/>
                </a:solidFill>
                <a:effectLst>
                  <a:outerShdw blurRad="25500" dist="23000" dir="7020000" algn="tl">
                    <a:srgbClr val="000000">
                      <a:alpha val="50000"/>
                    </a:srgbClr>
                  </a:outerShdw>
                </a:effectLst>
                <a:latin typeface="Aharoni" pitchFamily="2" charset="-79"/>
                <a:cs typeface="Aharoni" pitchFamily="2" charset="-79"/>
              </a:rPr>
              <a:t>Addresses Common Core Speaking and Listening Anchor Standard 1:</a:t>
            </a:r>
          </a:p>
          <a:p>
            <a:pPr marL="0" indent="0">
              <a:buNone/>
            </a:pPr>
            <a:r>
              <a:rPr lang="en-US" cap="all" dirty="0">
                <a:hlinkClick r:id="rId2"/>
              </a:rPr>
              <a:t>CCSS.ELA-LITERACY.CCRA.SL.1</a:t>
            </a:r>
            <a:r>
              <a:rPr lang="en-US" dirty="0"/>
              <a:t/>
            </a:r>
            <a:br>
              <a:rPr lang="en-US" dirty="0"/>
            </a:br>
            <a:r>
              <a:rPr lang="en-US" dirty="0"/>
              <a:t>Prepare for and participate effectively in a range of conversations and collaborations with diverse partners, building on others' ideas and expressing their own clearly and persuasively.</a:t>
            </a:r>
            <a:endParaRPr lang="en-US" b="1" dirty="0" smtClean="0">
              <a:ln w="19050">
                <a:solidFill>
                  <a:schemeClr val="tx1"/>
                </a:solidFill>
                <a:prstDash val="solid"/>
                <a:miter lim="800000"/>
              </a:ln>
              <a:solidFill>
                <a:srgbClr val="7030A0"/>
              </a:solidFill>
              <a:effectLst>
                <a:outerShdw blurRad="25500" dist="23000" dir="7020000" algn="tl">
                  <a:srgbClr val="000000">
                    <a:alpha val="50000"/>
                  </a:srgbClr>
                </a:outerShdw>
              </a:effectLst>
              <a:latin typeface="Aharoni" pitchFamily="2" charset="-79"/>
              <a:cs typeface="Aharoni" pitchFamily="2" charset="-79"/>
            </a:endParaRPr>
          </a:p>
          <a:p>
            <a:pPr marL="0" indent="0">
              <a:buNone/>
            </a:pPr>
            <a:endParaRPr lang="en-US" b="1" dirty="0" smtClean="0">
              <a:ln w="19050">
                <a:solidFill>
                  <a:schemeClr val="tx1"/>
                </a:solidFill>
                <a:prstDash val="solid"/>
                <a:miter lim="800000"/>
              </a:ln>
              <a:solidFill>
                <a:srgbClr val="7030A0"/>
              </a:solidFill>
              <a:effectLst>
                <a:outerShdw blurRad="25500" dist="23000" dir="7020000" algn="tl">
                  <a:srgbClr val="000000">
                    <a:alpha val="50000"/>
                  </a:srgbClr>
                </a:outerShdw>
              </a:effectLst>
              <a:latin typeface="Aharoni" pitchFamily="2" charset="-79"/>
              <a:cs typeface="Aharoni" pitchFamily="2" charset="-79"/>
            </a:endParaRPr>
          </a:p>
        </p:txBody>
      </p:sp>
      <p:sp>
        <p:nvSpPr>
          <p:cNvPr id="4" name="Title 1"/>
          <p:cNvSpPr>
            <a:spLocks noGrp="1"/>
          </p:cNvSpPr>
          <p:nvPr>
            <p:ph type="title"/>
          </p:nvPr>
        </p:nvSpPr>
        <p:spPr>
          <a:xfrm>
            <a:off x="457200" y="381000"/>
            <a:ext cx="8229600" cy="1143000"/>
          </a:xfrm>
        </p:spPr>
        <p:txBody>
          <a:bodyPr>
            <a:noAutofit/>
          </a:bodyPr>
          <a:lstStyle/>
          <a:p>
            <a:r>
              <a:rPr lang="en-US" sz="6600" dirty="0" smtClean="0">
                <a:ln w="38100">
                  <a:solidFill>
                    <a:schemeClr val="tx1"/>
                  </a:solidFill>
                </a:ln>
                <a:solidFill>
                  <a:srgbClr val="7030A0"/>
                </a:solidFill>
                <a:latin typeface="Aharoni" pitchFamily="2" charset="-79"/>
                <a:cs typeface="Aharoni" pitchFamily="2" charset="-79"/>
              </a:rPr>
              <a:t>Why The </a:t>
            </a:r>
            <a:r>
              <a:rPr lang="en-US" sz="6600" dirty="0" err="1" smtClean="0">
                <a:ln w="38100">
                  <a:solidFill>
                    <a:schemeClr val="tx1"/>
                  </a:solidFill>
                </a:ln>
                <a:solidFill>
                  <a:srgbClr val="7030A0"/>
                </a:solidFill>
                <a:latin typeface="Aharoni" pitchFamily="2" charset="-79"/>
                <a:cs typeface="Aharoni" pitchFamily="2" charset="-79"/>
              </a:rPr>
              <a:t>Writin</a:t>
            </a:r>
            <a:r>
              <a:rPr lang="en-US" sz="6600" dirty="0" smtClean="0">
                <a:ln w="38100">
                  <a:solidFill>
                    <a:schemeClr val="tx1"/>
                  </a:solidFill>
                </a:ln>
                <a:solidFill>
                  <a:srgbClr val="7030A0"/>
                </a:solidFill>
                <a:latin typeface="Aharoni" pitchFamily="2" charset="-79"/>
                <a:cs typeface="Aharoni" pitchFamily="2" charset="-79"/>
              </a:rPr>
              <a:t>’</a:t>
            </a:r>
            <a:br>
              <a:rPr lang="en-US" sz="6600" dirty="0" smtClean="0">
                <a:ln w="38100">
                  <a:solidFill>
                    <a:schemeClr val="tx1"/>
                  </a:solidFill>
                </a:ln>
                <a:solidFill>
                  <a:srgbClr val="7030A0"/>
                </a:solidFill>
                <a:latin typeface="Aharoni" pitchFamily="2" charset="-79"/>
                <a:cs typeface="Aharoni" pitchFamily="2" charset="-79"/>
              </a:rPr>
            </a:br>
            <a:r>
              <a:rPr lang="en-US" sz="6600" dirty="0" smtClean="0">
                <a:ln w="38100">
                  <a:solidFill>
                    <a:schemeClr val="tx1"/>
                  </a:solidFill>
                </a:ln>
                <a:solidFill>
                  <a:srgbClr val="7030A0"/>
                </a:solidFill>
                <a:latin typeface="Aharoni" pitchFamily="2" charset="-79"/>
                <a:cs typeface="Aharoni" pitchFamily="2" charset="-79"/>
              </a:rPr>
              <a:t>Titan Program?</a:t>
            </a:r>
            <a:endParaRPr lang="en-US" sz="6600" dirty="0"/>
          </a:p>
        </p:txBody>
      </p:sp>
    </p:spTree>
    <p:extLst>
      <p:ext uri="{BB962C8B-B14F-4D97-AF65-F5344CB8AC3E}">
        <p14:creationId xmlns:p14="http://schemas.microsoft.com/office/powerpoint/2010/main" val="30105043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6000" dirty="0" err="1" smtClean="0">
                <a:ln w="38100">
                  <a:solidFill>
                    <a:schemeClr val="tx1"/>
                  </a:solidFill>
                </a:ln>
                <a:solidFill>
                  <a:srgbClr val="7030A0"/>
                </a:solidFill>
                <a:latin typeface="Aharoni" pitchFamily="2" charset="-79"/>
                <a:cs typeface="Aharoni" pitchFamily="2" charset="-79"/>
              </a:rPr>
              <a:t>Writin</a:t>
            </a:r>
            <a:r>
              <a:rPr lang="en-US" sz="6000" dirty="0" smtClean="0">
                <a:ln w="38100">
                  <a:solidFill>
                    <a:schemeClr val="tx1"/>
                  </a:solidFill>
                </a:ln>
                <a:solidFill>
                  <a:srgbClr val="7030A0"/>
                </a:solidFill>
                <a:latin typeface="Aharoni" pitchFamily="2" charset="-79"/>
                <a:cs typeface="Aharoni" pitchFamily="2" charset="-79"/>
              </a:rPr>
              <a:t>’ Titan Coaches</a:t>
            </a:r>
            <a:endParaRPr lang="en-US" sz="6000" dirty="0"/>
          </a:p>
        </p:txBody>
      </p:sp>
      <p:sp>
        <p:nvSpPr>
          <p:cNvPr id="4" name="Subtitle 2"/>
          <p:cNvSpPr txBox="1">
            <a:spLocks/>
          </p:cNvSpPr>
          <p:nvPr/>
        </p:nvSpPr>
        <p:spPr>
          <a:xfrm>
            <a:off x="304800" y="1524000"/>
            <a:ext cx="8458200" cy="495300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4800" b="1" dirty="0" smtClean="0">
                <a:ln w="19050">
                  <a:solidFill>
                    <a:schemeClr val="tx1"/>
                  </a:solidFill>
                  <a:prstDash val="solid"/>
                  <a:miter lim="800000"/>
                </a:ln>
                <a:solidFill>
                  <a:srgbClr val="7030A0"/>
                </a:solidFill>
                <a:effectLst>
                  <a:outerShdw blurRad="25500" dist="23000" dir="7020000" algn="tl">
                    <a:srgbClr val="000000">
                      <a:alpha val="50000"/>
                    </a:srgbClr>
                  </a:outerShdw>
                </a:effectLst>
                <a:latin typeface="Aharoni" pitchFamily="2" charset="-79"/>
                <a:cs typeface="Aharoni" pitchFamily="2" charset="-79"/>
              </a:rPr>
              <a:t>22</a:t>
            </a:r>
            <a:r>
              <a:rPr lang="en-US" b="1" dirty="0" smtClean="0">
                <a:ln w="19050">
                  <a:solidFill>
                    <a:schemeClr val="tx1"/>
                  </a:solidFill>
                  <a:prstDash val="solid"/>
                  <a:miter lim="800000"/>
                </a:ln>
                <a:solidFill>
                  <a:srgbClr val="7030A0"/>
                </a:solidFill>
                <a:effectLst>
                  <a:outerShdw blurRad="25500" dist="23000" dir="7020000" algn="tl">
                    <a:srgbClr val="000000">
                      <a:alpha val="50000"/>
                    </a:srgbClr>
                  </a:outerShdw>
                </a:effectLst>
                <a:latin typeface="Aharoni" pitchFamily="2" charset="-79"/>
                <a:cs typeface="Aharoni" pitchFamily="2" charset="-79"/>
              </a:rPr>
              <a:t> seventh and eighth graders</a:t>
            </a:r>
          </a:p>
          <a:p>
            <a:r>
              <a:rPr lang="en-US" b="1" dirty="0" smtClean="0">
                <a:ln w="19050">
                  <a:solidFill>
                    <a:schemeClr val="tx1"/>
                  </a:solidFill>
                  <a:prstDash val="solid"/>
                  <a:miter lim="800000"/>
                </a:ln>
                <a:solidFill>
                  <a:srgbClr val="7030A0"/>
                </a:solidFill>
                <a:effectLst>
                  <a:outerShdw blurRad="25500" dist="23000" dir="7020000" algn="tl">
                    <a:srgbClr val="000000">
                      <a:alpha val="50000"/>
                    </a:srgbClr>
                  </a:outerShdw>
                </a:effectLst>
                <a:latin typeface="Aharoni" pitchFamily="2" charset="-79"/>
                <a:cs typeface="Aharoni" pitchFamily="2" charset="-79"/>
              </a:rPr>
              <a:t>Recommended by teachers as being strong writers, responsible, and friendly</a:t>
            </a:r>
          </a:p>
          <a:p>
            <a:r>
              <a:rPr lang="en-US" b="1" dirty="0" smtClean="0">
                <a:ln w="19050">
                  <a:solidFill>
                    <a:schemeClr val="tx1"/>
                  </a:solidFill>
                  <a:prstDash val="solid"/>
                  <a:miter lim="800000"/>
                </a:ln>
                <a:solidFill>
                  <a:srgbClr val="7030A0"/>
                </a:solidFill>
                <a:effectLst>
                  <a:outerShdw blurRad="25500" dist="23000" dir="7020000" algn="tl">
                    <a:srgbClr val="000000">
                      <a:alpha val="50000"/>
                    </a:srgbClr>
                  </a:outerShdw>
                </a:effectLst>
                <a:latin typeface="Aharoni" pitchFamily="2" charset="-79"/>
                <a:cs typeface="Aharoni" pitchFamily="2" charset="-79"/>
              </a:rPr>
              <a:t>Received training over first quarter, meeting two times a week over lunch</a:t>
            </a:r>
          </a:p>
          <a:p>
            <a:r>
              <a:rPr lang="en-US" b="1" dirty="0" smtClean="0">
                <a:ln w="19050">
                  <a:solidFill>
                    <a:schemeClr val="tx1"/>
                  </a:solidFill>
                  <a:prstDash val="solid"/>
                  <a:miter lim="800000"/>
                </a:ln>
                <a:solidFill>
                  <a:srgbClr val="7030A0"/>
                </a:solidFill>
                <a:effectLst>
                  <a:outerShdw blurRad="25500" dist="23000" dir="7020000" algn="tl">
                    <a:srgbClr val="000000">
                      <a:alpha val="50000"/>
                    </a:srgbClr>
                  </a:outerShdw>
                </a:effectLst>
                <a:latin typeface="Aharoni" pitchFamily="2" charset="-79"/>
                <a:cs typeface="Aharoni" pitchFamily="2" charset="-79"/>
              </a:rPr>
              <a:t>Worked through how to build a good rapport with writers and how to help them with the various stages of the writing process</a:t>
            </a:r>
            <a:endParaRPr lang="en-US" b="1" dirty="0">
              <a:ln w="19050">
                <a:solidFill>
                  <a:schemeClr val="tx1"/>
                </a:solidFill>
                <a:prstDash val="solid"/>
                <a:miter lim="800000"/>
              </a:ln>
              <a:solidFill>
                <a:srgbClr val="7030A0"/>
              </a:solidFill>
              <a:effectLst>
                <a:outerShdw blurRad="25500" dist="23000" dir="7020000" algn="tl">
                  <a:srgbClr val="000000">
                    <a:alpha val="50000"/>
                  </a:srgbClr>
                </a:outerShdw>
              </a:effectLst>
              <a:latin typeface="Aharoni" pitchFamily="2" charset="-79"/>
              <a:cs typeface="Aharoni" pitchFamily="2" charset="-79"/>
            </a:endParaRPr>
          </a:p>
        </p:txBody>
      </p:sp>
      <p:grpSp>
        <p:nvGrpSpPr>
          <p:cNvPr id="6" name="Group 5"/>
          <p:cNvGrpSpPr/>
          <p:nvPr/>
        </p:nvGrpSpPr>
        <p:grpSpPr>
          <a:xfrm>
            <a:off x="685800" y="762000"/>
            <a:ext cx="7543800" cy="5715000"/>
            <a:chOff x="1933690" y="12746"/>
            <a:chExt cx="7210310" cy="6363340"/>
          </a:xfrm>
          <a:solidFill>
            <a:srgbClr val="7030A0"/>
          </a:solidFill>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3065" y="4653094"/>
              <a:ext cx="1246273" cy="1661698"/>
            </a:xfrm>
            <a:prstGeom prst="rect">
              <a:avLst/>
            </a:prstGeom>
            <a:grpFill/>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40533" y="4679789"/>
              <a:ext cx="1272223" cy="1696297"/>
            </a:xfrm>
            <a:prstGeom prst="rect">
              <a:avLst/>
            </a:prstGeom>
            <a:grpFill/>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95584" y="4708509"/>
              <a:ext cx="1332097" cy="1642908"/>
            </a:xfrm>
            <a:prstGeom prst="rect">
              <a:avLst/>
            </a:prstGeom>
            <a:grpFill/>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07373" y="4679789"/>
              <a:ext cx="1268913" cy="1691884"/>
            </a:xfrm>
            <a:prstGeom prst="rect">
              <a:avLst/>
            </a:prstGeom>
            <a:grpFill/>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871536" y="3056876"/>
              <a:ext cx="1268371" cy="1691161"/>
            </a:xfrm>
            <a:prstGeom prst="rect">
              <a:avLst/>
            </a:prstGeom>
            <a:grpFill/>
          </p:spPr>
        </p:pic>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940586" y="3036484"/>
              <a:ext cx="1232479" cy="1643305"/>
            </a:xfrm>
            <a:prstGeom prst="rect">
              <a:avLst/>
            </a:prstGeom>
            <a:grpFill/>
          </p:spPr>
        </p:pic>
        <p:pic>
          <p:nvPicPr>
            <p:cNvPr id="13" name="Picture 1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174233" y="3038755"/>
              <a:ext cx="1342036" cy="1692902"/>
            </a:xfrm>
            <a:prstGeom prst="rect">
              <a:avLst/>
            </a:prstGeom>
            <a:grpFill/>
          </p:spPr>
        </p:pic>
        <p:pic>
          <p:nvPicPr>
            <p:cNvPr id="14" name="Picture 1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492591" y="2909895"/>
              <a:ext cx="1366321" cy="1821762"/>
            </a:xfrm>
            <a:prstGeom prst="rect">
              <a:avLst/>
            </a:prstGeom>
            <a:grpFill/>
          </p:spPr>
        </p:pic>
        <p:pic>
          <p:nvPicPr>
            <p:cNvPr id="15" name="Picture 1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612756" y="3001548"/>
              <a:ext cx="1292399" cy="1767315"/>
            </a:xfrm>
            <a:prstGeom prst="rect">
              <a:avLst/>
            </a:prstGeom>
            <a:grpFill/>
          </p:spPr>
        </p:pic>
        <p:pic>
          <p:nvPicPr>
            <p:cNvPr id="16" name="Picture 1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723168" y="3036484"/>
              <a:ext cx="1343107" cy="1732717"/>
            </a:xfrm>
            <a:prstGeom prst="rect">
              <a:avLst/>
            </a:prstGeom>
            <a:grpFill/>
          </p:spPr>
        </p:pic>
        <p:pic>
          <p:nvPicPr>
            <p:cNvPr id="17" name="Picture 1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935836" y="1338819"/>
              <a:ext cx="1293176" cy="1724234"/>
            </a:xfrm>
            <a:prstGeom prst="rect">
              <a:avLst/>
            </a:prstGeom>
            <a:grpFill/>
          </p:spPr>
        </p:pic>
        <p:pic>
          <p:nvPicPr>
            <p:cNvPr id="18" name="Picture 17"/>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933690" y="22545"/>
              <a:ext cx="1246273" cy="1661697"/>
            </a:xfrm>
            <a:prstGeom prst="rect">
              <a:avLst/>
            </a:prstGeom>
            <a:grpFill/>
          </p:spPr>
        </p:pic>
        <p:pic>
          <p:nvPicPr>
            <p:cNvPr id="19" name="Picture 18"/>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3206191" y="1527311"/>
              <a:ext cx="1164759" cy="1553012"/>
            </a:xfrm>
            <a:prstGeom prst="rect">
              <a:avLst/>
            </a:prstGeom>
            <a:grpFill/>
          </p:spPr>
        </p:pic>
        <p:pic>
          <p:nvPicPr>
            <p:cNvPr id="20" name="Picture 19"/>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4370950" y="1524000"/>
              <a:ext cx="1224634" cy="1556323"/>
            </a:xfrm>
            <a:prstGeom prst="rect">
              <a:avLst/>
            </a:prstGeom>
            <a:grpFill/>
          </p:spPr>
        </p:pic>
        <p:pic>
          <p:nvPicPr>
            <p:cNvPr id="21" name="Picture 20"/>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5575192" y="1436943"/>
              <a:ext cx="1232181" cy="1642908"/>
            </a:xfrm>
            <a:prstGeom prst="rect">
              <a:avLst/>
            </a:prstGeom>
            <a:grpFill/>
          </p:spPr>
        </p:pic>
        <p:pic>
          <p:nvPicPr>
            <p:cNvPr id="22" name="Picture 21"/>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6807373" y="1497862"/>
              <a:ext cx="1174698" cy="1566264"/>
            </a:xfrm>
            <a:prstGeom prst="rect">
              <a:avLst/>
            </a:prstGeom>
            <a:grpFill/>
          </p:spPr>
        </p:pic>
        <p:pic>
          <p:nvPicPr>
            <p:cNvPr id="23" name="Picture 22"/>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7979241" y="1521473"/>
              <a:ext cx="1164759" cy="1553012"/>
            </a:xfrm>
            <a:prstGeom prst="rect">
              <a:avLst/>
            </a:prstGeom>
            <a:grpFill/>
          </p:spPr>
        </p:pic>
        <p:pic>
          <p:nvPicPr>
            <p:cNvPr id="24" name="Picture 23"/>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3126304" y="39253"/>
              <a:ext cx="1161158" cy="1548210"/>
            </a:xfrm>
            <a:prstGeom prst="rect">
              <a:avLst/>
            </a:prstGeom>
            <a:grpFill/>
          </p:spPr>
        </p:pic>
        <p:pic>
          <p:nvPicPr>
            <p:cNvPr id="25" name="Picture 24"/>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4287462" y="50309"/>
              <a:ext cx="1138808" cy="1481967"/>
            </a:xfrm>
            <a:prstGeom prst="rect">
              <a:avLst/>
            </a:prstGeom>
            <a:grpFill/>
          </p:spPr>
        </p:pic>
        <p:pic>
          <p:nvPicPr>
            <p:cNvPr id="26" name="Picture 25"/>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5394073" y="44633"/>
              <a:ext cx="1224633" cy="1518410"/>
            </a:xfrm>
            <a:prstGeom prst="rect">
              <a:avLst/>
            </a:prstGeom>
            <a:grpFill/>
          </p:spPr>
        </p:pic>
        <p:pic>
          <p:nvPicPr>
            <p:cNvPr id="27" name="Picture 26"/>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6618706" y="22545"/>
              <a:ext cx="1252830" cy="1520394"/>
            </a:xfrm>
            <a:prstGeom prst="rect">
              <a:avLst/>
            </a:prstGeom>
            <a:grpFill/>
          </p:spPr>
        </p:pic>
        <p:pic>
          <p:nvPicPr>
            <p:cNvPr id="28" name="Picture 27"/>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7871536" y="12746"/>
              <a:ext cx="1272464" cy="1582185"/>
            </a:xfrm>
            <a:prstGeom prst="rect">
              <a:avLst/>
            </a:prstGeom>
            <a:grpFill/>
          </p:spPr>
        </p:pic>
      </p:grpSp>
    </p:spTree>
    <p:extLst>
      <p:ext uri="{BB962C8B-B14F-4D97-AF65-F5344CB8AC3E}">
        <p14:creationId xmlns:p14="http://schemas.microsoft.com/office/powerpoint/2010/main" val="1768394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19100" y="27709"/>
            <a:ext cx="8229600" cy="1143000"/>
          </a:xfrm>
        </p:spPr>
        <p:txBody>
          <a:bodyPr>
            <a:noAutofit/>
          </a:bodyPr>
          <a:lstStyle/>
          <a:p>
            <a:r>
              <a:rPr lang="en-US" sz="8000" dirty="0" smtClean="0">
                <a:ln w="38100">
                  <a:solidFill>
                    <a:schemeClr val="tx1"/>
                  </a:solidFill>
                </a:ln>
                <a:solidFill>
                  <a:srgbClr val="7030A0"/>
                </a:solidFill>
                <a:latin typeface="Aharoni" pitchFamily="2" charset="-79"/>
                <a:cs typeface="Aharoni" pitchFamily="2" charset="-79"/>
              </a:rPr>
              <a:t>How It Works</a:t>
            </a:r>
            <a:endParaRPr lang="en-US" sz="8000" dirty="0"/>
          </a:p>
        </p:txBody>
      </p:sp>
      <p:sp>
        <p:nvSpPr>
          <p:cNvPr id="7" name="Rectangle 6"/>
          <p:cNvSpPr/>
          <p:nvPr/>
        </p:nvSpPr>
        <p:spPr>
          <a:xfrm>
            <a:off x="0" y="1066800"/>
            <a:ext cx="9144000" cy="5693866"/>
          </a:xfrm>
          <a:prstGeom prst="rect">
            <a:avLst/>
          </a:prstGeom>
        </p:spPr>
        <p:txBody>
          <a:bodyPr wrap="square">
            <a:spAutoFit/>
          </a:bodyPr>
          <a:lstStyle/>
          <a:p>
            <a:r>
              <a:rPr lang="en-US" sz="2800" b="1" dirty="0" smtClean="0">
                <a:ln w="12700">
                  <a:solidFill>
                    <a:schemeClr val="tx1"/>
                  </a:solidFill>
                  <a:prstDash val="solid"/>
                </a:ln>
                <a:solidFill>
                  <a:srgbClr val="7030A0"/>
                </a:solidFill>
                <a:effectLst>
                  <a:outerShdw blurRad="41275" dist="20320" dir="1800000" algn="tl" rotWithShape="0">
                    <a:srgbClr val="000000">
                      <a:alpha val="40000"/>
                    </a:srgbClr>
                  </a:outerShdw>
                </a:effectLst>
                <a:latin typeface="Aharoni" pitchFamily="2" charset="-79"/>
                <a:cs typeface="Aharoni" pitchFamily="2" charset="-79"/>
              </a:rPr>
              <a:t>1st—</a:t>
            </a:r>
          </a:p>
          <a:p>
            <a:r>
              <a:rPr lang="en-US" sz="2800" b="1" dirty="0" smtClean="0">
                <a:ln w="12700">
                  <a:solidFill>
                    <a:schemeClr val="tx1"/>
                  </a:solidFill>
                  <a:prstDash val="solid"/>
                </a:ln>
                <a:solidFill>
                  <a:srgbClr val="7030A0"/>
                </a:solidFill>
                <a:effectLst>
                  <a:outerShdw blurRad="41275" dist="20320" dir="1800000" algn="tl" rotWithShape="0">
                    <a:srgbClr val="000000">
                      <a:alpha val="40000"/>
                    </a:srgbClr>
                  </a:outerShdw>
                </a:effectLst>
                <a:latin typeface="Aharoni" pitchFamily="2" charset="-79"/>
                <a:cs typeface="Aharoni" pitchFamily="2" charset="-79"/>
              </a:rPr>
              <a:t>--A student who wants help with a writing assignment requests a referral from their teacher</a:t>
            </a:r>
          </a:p>
          <a:p>
            <a:r>
              <a:rPr lang="en-US" sz="2800" b="1" dirty="0">
                <a:ln w="12700">
                  <a:solidFill>
                    <a:schemeClr val="tx1"/>
                  </a:solidFill>
                  <a:prstDash val="solid"/>
                </a:ln>
                <a:solidFill>
                  <a:srgbClr val="7030A0"/>
                </a:solidFill>
                <a:effectLst>
                  <a:outerShdw blurRad="41275" dist="20320" dir="1800000" algn="tl" rotWithShape="0">
                    <a:srgbClr val="000000">
                      <a:alpha val="40000"/>
                    </a:srgbClr>
                  </a:outerShdw>
                </a:effectLst>
                <a:latin typeface="Aharoni" pitchFamily="2" charset="-79"/>
                <a:cs typeface="Aharoni" pitchFamily="2" charset="-79"/>
              </a:rPr>
              <a:t>	</a:t>
            </a:r>
            <a:r>
              <a:rPr lang="en-US" sz="2800" b="1" dirty="0" smtClean="0">
                <a:ln w="12700">
                  <a:solidFill>
                    <a:schemeClr val="tx1"/>
                  </a:solidFill>
                  <a:prstDash val="solid"/>
                </a:ln>
                <a:solidFill>
                  <a:srgbClr val="7030A0"/>
                </a:solidFill>
                <a:effectLst>
                  <a:outerShdw blurRad="41275" dist="20320" dir="1800000" algn="tl" rotWithShape="0">
                    <a:srgbClr val="000000">
                      <a:alpha val="40000"/>
                    </a:srgbClr>
                  </a:outerShdw>
                </a:effectLst>
                <a:latin typeface="Aharoni" pitchFamily="2" charset="-79"/>
                <a:cs typeface="Aharoni" pitchFamily="2" charset="-79"/>
              </a:rPr>
              <a:t>			OR</a:t>
            </a:r>
          </a:p>
          <a:p>
            <a:r>
              <a:rPr lang="en-US" sz="2800" b="1" dirty="0" smtClean="0">
                <a:ln w="12700">
                  <a:solidFill>
                    <a:schemeClr val="tx1"/>
                  </a:solidFill>
                  <a:prstDash val="solid"/>
                </a:ln>
                <a:solidFill>
                  <a:srgbClr val="7030A0"/>
                </a:solidFill>
                <a:effectLst>
                  <a:outerShdw blurRad="41275" dist="20320" dir="1800000" algn="tl" rotWithShape="0">
                    <a:srgbClr val="000000">
                      <a:alpha val="40000"/>
                    </a:srgbClr>
                  </a:outerShdw>
                </a:effectLst>
                <a:latin typeface="Aharoni" pitchFamily="2" charset="-79"/>
                <a:cs typeface="Aharoni" pitchFamily="2" charset="-79"/>
              </a:rPr>
              <a:t>--A teacher gives a struggling student a referral.</a:t>
            </a:r>
          </a:p>
          <a:p>
            <a:endParaRPr lang="en-US" sz="2800" b="1" dirty="0" smtClean="0">
              <a:ln w="12700">
                <a:solidFill>
                  <a:schemeClr val="tx1"/>
                </a:solidFill>
                <a:prstDash val="solid"/>
              </a:ln>
              <a:solidFill>
                <a:srgbClr val="7030A0"/>
              </a:solidFill>
              <a:effectLst>
                <a:outerShdw blurRad="41275" dist="20320" dir="1800000" algn="tl" rotWithShape="0">
                  <a:srgbClr val="000000">
                    <a:alpha val="40000"/>
                  </a:srgbClr>
                </a:outerShdw>
              </a:effectLst>
              <a:latin typeface="Aharoni" pitchFamily="2" charset="-79"/>
              <a:cs typeface="Aharoni" pitchFamily="2" charset="-79"/>
            </a:endParaRPr>
          </a:p>
          <a:p>
            <a:r>
              <a:rPr lang="en-US" sz="2800" b="1" dirty="0" smtClean="0">
                <a:ln w="12700">
                  <a:solidFill>
                    <a:schemeClr val="tx1"/>
                  </a:solidFill>
                  <a:prstDash val="solid"/>
                </a:ln>
                <a:solidFill>
                  <a:srgbClr val="7030A0"/>
                </a:solidFill>
                <a:effectLst>
                  <a:outerShdw blurRad="41275" dist="20320" dir="1800000" algn="tl" rotWithShape="0">
                    <a:srgbClr val="000000">
                      <a:alpha val="40000"/>
                    </a:srgbClr>
                  </a:outerShdw>
                </a:effectLst>
                <a:latin typeface="Aharoni" pitchFamily="2" charset="-79"/>
                <a:cs typeface="Aharoni" pitchFamily="2" charset="-79"/>
              </a:rPr>
              <a:t>2</a:t>
            </a:r>
            <a:r>
              <a:rPr lang="en-US" sz="2800" b="1" baseline="30000" dirty="0" smtClean="0">
                <a:ln w="12700">
                  <a:solidFill>
                    <a:schemeClr val="tx1"/>
                  </a:solidFill>
                  <a:prstDash val="solid"/>
                </a:ln>
                <a:solidFill>
                  <a:srgbClr val="7030A0"/>
                </a:solidFill>
                <a:effectLst>
                  <a:outerShdw blurRad="41275" dist="20320" dir="1800000" algn="tl" rotWithShape="0">
                    <a:srgbClr val="000000">
                      <a:alpha val="40000"/>
                    </a:srgbClr>
                  </a:outerShdw>
                </a:effectLst>
                <a:latin typeface="Aharoni" pitchFamily="2" charset="-79"/>
                <a:cs typeface="Aharoni" pitchFamily="2" charset="-79"/>
              </a:rPr>
              <a:t>nd</a:t>
            </a:r>
            <a:r>
              <a:rPr lang="en-US" sz="2800" b="1" dirty="0" smtClean="0">
                <a:ln w="12700">
                  <a:solidFill>
                    <a:schemeClr val="tx1"/>
                  </a:solidFill>
                  <a:prstDash val="solid"/>
                </a:ln>
                <a:solidFill>
                  <a:srgbClr val="7030A0"/>
                </a:solidFill>
                <a:effectLst>
                  <a:outerShdw blurRad="41275" dist="20320" dir="1800000" algn="tl" rotWithShape="0">
                    <a:srgbClr val="000000">
                      <a:alpha val="40000"/>
                    </a:srgbClr>
                  </a:outerShdw>
                </a:effectLst>
                <a:latin typeface="Aharoni" pitchFamily="2" charset="-79"/>
                <a:cs typeface="Aharoni" pitchFamily="2" charset="-79"/>
              </a:rPr>
              <a:t>—</a:t>
            </a:r>
          </a:p>
          <a:p>
            <a:r>
              <a:rPr lang="en-US" sz="2800" b="1" dirty="0" smtClean="0">
                <a:ln w="12700">
                  <a:solidFill>
                    <a:schemeClr val="tx1"/>
                  </a:solidFill>
                  <a:prstDash val="solid"/>
                </a:ln>
                <a:solidFill>
                  <a:srgbClr val="7030A0"/>
                </a:solidFill>
                <a:effectLst>
                  <a:outerShdw blurRad="41275" dist="20320" dir="1800000" algn="tl" rotWithShape="0">
                    <a:srgbClr val="000000">
                      <a:alpha val="40000"/>
                    </a:srgbClr>
                  </a:outerShdw>
                </a:effectLst>
                <a:latin typeface="Aharoni" pitchFamily="2" charset="-79"/>
                <a:cs typeface="Aharoni" pitchFamily="2" charset="-79"/>
              </a:rPr>
              <a:t>--The coach helps the student over study hall or lunch.</a:t>
            </a:r>
          </a:p>
          <a:p>
            <a:endParaRPr lang="en-US" sz="2800" b="1" dirty="0" smtClean="0">
              <a:ln w="12700">
                <a:solidFill>
                  <a:schemeClr val="tx1"/>
                </a:solidFill>
                <a:prstDash val="solid"/>
              </a:ln>
              <a:solidFill>
                <a:srgbClr val="7030A0"/>
              </a:solidFill>
              <a:effectLst>
                <a:outerShdw blurRad="41275" dist="20320" dir="1800000" algn="tl" rotWithShape="0">
                  <a:srgbClr val="000000">
                    <a:alpha val="40000"/>
                  </a:srgbClr>
                </a:outerShdw>
              </a:effectLst>
              <a:latin typeface="Aharoni" pitchFamily="2" charset="-79"/>
              <a:cs typeface="Aharoni" pitchFamily="2" charset="-79"/>
            </a:endParaRPr>
          </a:p>
          <a:p>
            <a:r>
              <a:rPr lang="en-US" sz="2800" b="1" dirty="0" smtClean="0">
                <a:ln w="12700">
                  <a:solidFill>
                    <a:schemeClr val="tx1"/>
                  </a:solidFill>
                  <a:prstDash val="solid"/>
                </a:ln>
                <a:solidFill>
                  <a:srgbClr val="7030A0"/>
                </a:solidFill>
                <a:effectLst>
                  <a:outerShdw blurRad="41275" dist="20320" dir="1800000" algn="tl" rotWithShape="0">
                    <a:srgbClr val="000000">
                      <a:alpha val="40000"/>
                    </a:srgbClr>
                  </a:outerShdw>
                </a:effectLst>
                <a:latin typeface="Aharoni" pitchFamily="2" charset="-79"/>
                <a:cs typeface="Aharoni" pitchFamily="2" charset="-79"/>
              </a:rPr>
              <a:t>3</a:t>
            </a:r>
            <a:r>
              <a:rPr lang="en-US" sz="2800" b="1" baseline="30000" dirty="0" smtClean="0">
                <a:ln w="12700">
                  <a:solidFill>
                    <a:schemeClr val="tx1"/>
                  </a:solidFill>
                  <a:prstDash val="solid"/>
                </a:ln>
                <a:solidFill>
                  <a:srgbClr val="7030A0"/>
                </a:solidFill>
                <a:effectLst>
                  <a:outerShdw blurRad="41275" dist="20320" dir="1800000" algn="tl" rotWithShape="0">
                    <a:srgbClr val="000000">
                      <a:alpha val="40000"/>
                    </a:srgbClr>
                  </a:outerShdw>
                </a:effectLst>
                <a:latin typeface="Aharoni" pitchFamily="2" charset="-79"/>
                <a:cs typeface="Aharoni" pitchFamily="2" charset="-79"/>
              </a:rPr>
              <a:t>rd</a:t>
            </a:r>
            <a:r>
              <a:rPr lang="en-US" sz="2800" b="1" dirty="0" smtClean="0">
                <a:ln w="12700">
                  <a:solidFill>
                    <a:schemeClr val="tx1"/>
                  </a:solidFill>
                  <a:prstDash val="solid"/>
                </a:ln>
                <a:solidFill>
                  <a:srgbClr val="7030A0"/>
                </a:solidFill>
                <a:effectLst>
                  <a:outerShdw blurRad="41275" dist="20320" dir="1800000" algn="tl" rotWithShape="0">
                    <a:srgbClr val="000000">
                      <a:alpha val="40000"/>
                    </a:srgbClr>
                  </a:outerShdw>
                </a:effectLst>
                <a:latin typeface="Aharoni" pitchFamily="2" charset="-79"/>
                <a:cs typeface="Aharoni" pitchFamily="2" charset="-79"/>
              </a:rPr>
              <a:t>—</a:t>
            </a:r>
          </a:p>
          <a:p>
            <a:r>
              <a:rPr lang="en-US" sz="2800" b="1" dirty="0" smtClean="0">
                <a:ln w="12700">
                  <a:solidFill>
                    <a:schemeClr val="tx1"/>
                  </a:solidFill>
                  <a:prstDash val="solid"/>
                </a:ln>
                <a:solidFill>
                  <a:srgbClr val="7030A0"/>
                </a:solidFill>
                <a:effectLst>
                  <a:outerShdw blurRad="41275" dist="20320" dir="1800000" algn="tl" rotWithShape="0">
                    <a:srgbClr val="000000">
                      <a:alpha val="40000"/>
                    </a:srgbClr>
                  </a:outerShdw>
                </a:effectLst>
                <a:latin typeface="Aharoni" pitchFamily="2" charset="-79"/>
                <a:cs typeface="Aharoni" pitchFamily="2" charset="-79"/>
              </a:rPr>
              <a:t>--The coach records the coaching session in logbook and reports back to the teacher on the progress that was made</a:t>
            </a:r>
            <a:r>
              <a:rPr lang="en-US" sz="2400" b="1" dirty="0" smtClean="0">
                <a:ln w="12700">
                  <a:solidFill>
                    <a:schemeClr val="tx1"/>
                  </a:solidFill>
                  <a:prstDash val="solid"/>
                </a:ln>
                <a:solidFill>
                  <a:srgbClr val="7030A0"/>
                </a:solidFill>
                <a:effectLst>
                  <a:outerShdw blurRad="41275" dist="20320" dir="1800000" algn="tl" rotWithShape="0">
                    <a:srgbClr val="000000">
                      <a:alpha val="40000"/>
                    </a:srgbClr>
                  </a:outerShdw>
                </a:effectLst>
                <a:latin typeface="Aharoni" pitchFamily="2" charset="-79"/>
                <a:cs typeface="Aharoni" pitchFamily="2" charset="-79"/>
              </a:rPr>
              <a:t>.</a:t>
            </a:r>
          </a:p>
        </p:txBody>
      </p:sp>
      <p:sp>
        <p:nvSpPr>
          <p:cNvPr id="2" name="Rectangle 1"/>
          <p:cNvSpPr/>
          <p:nvPr/>
        </p:nvSpPr>
        <p:spPr>
          <a:xfrm>
            <a:off x="6061168" y="6486882"/>
            <a:ext cx="3135730" cy="369332"/>
          </a:xfrm>
          <a:prstGeom prst="rect">
            <a:avLst/>
          </a:prstGeom>
        </p:spPr>
        <p:txBody>
          <a:bodyPr wrap="none">
            <a:spAutoFit/>
          </a:bodyPr>
          <a:lstStyle/>
          <a:p>
            <a:r>
              <a:rPr lang="en-US" dirty="0">
                <a:hlinkClick r:id="rId3"/>
              </a:rPr>
              <a:t>http://</a:t>
            </a:r>
            <a:r>
              <a:rPr lang="en-US" dirty="0" smtClean="0">
                <a:hlinkClick r:id="rId3"/>
              </a:rPr>
              <a:t>youtu.be/bNWa2IcWi4g</a:t>
            </a:r>
            <a:r>
              <a:rPr lang="en-US" dirty="0" smtClean="0"/>
              <a:t> </a:t>
            </a:r>
            <a:endParaRPr lang="en-US" dirty="0"/>
          </a:p>
        </p:txBody>
      </p:sp>
    </p:spTree>
    <p:extLst>
      <p:ext uri="{BB962C8B-B14F-4D97-AF65-F5344CB8AC3E}">
        <p14:creationId xmlns:p14="http://schemas.microsoft.com/office/powerpoint/2010/main" val="10698708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304800"/>
            <a:ext cx="9144000" cy="1143000"/>
          </a:xfrm>
        </p:spPr>
        <p:txBody>
          <a:bodyPr>
            <a:noAutofit/>
          </a:bodyPr>
          <a:lstStyle/>
          <a:p>
            <a:r>
              <a:rPr lang="en-US" sz="7200" dirty="0" smtClean="0">
                <a:ln w="38100">
                  <a:solidFill>
                    <a:schemeClr val="tx1"/>
                  </a:solidFill>
                </a:ln>
                <a:solidFill>
                  <a:srgbClr val="7030A0"/>
                </a:solidFill>
                <a:latin typeface="Aharoni" pitchFamily="2" charset="-79"/>
                <a:cs typeface="Aharoni" pitchFamily="2" charset="-79"/>
              </a:rPr>
              <a:t>Coaching Guidelines</a:t>
            </a:r>
            <a:endParaRPr lang="en-US" sz="7200" dirty="0"/>
          </a:p>
        </p:txBody>
      </p:sp>
      <p:sp>
        <p:nvSpPr>
          <p:cNvPr id="6" name="Rectangle 5"/>
          <p:cNvSpPr/>
          <p:nvPr/>
        </p:nvSpPr>
        <p:spPr>
          <a:xfrm>
            <a:off x="0" y="1495761"/>
            <a:ext cx="9220200" cy="4801314"/>
          </a:xfrm>
          <a:prstGeom prst="rect">
            <a:avLst/>
          </a:prstGeom>
        </p:spPr>
        <p:txBody>
          <a:bodyPr wrap="square">
            <a:spAutoFit/>
          </a:bodyPr>
          <a:lstStyle/>
          <a:p>
            <a:pPr algn="ctr"/>
            <a:r>
              <a:rPr lang="en-US" sz="3600" b="1" dirty="0" smtClean="0">
                <a:ln w="12700">
                  <a:solidFill>
                    <a:schemeClr val="tx1"/>
                  </a:solidFill>
                  <a:prstDash val="solid"/>
                </a:ln>
                <a:solidFill>
                  <a:srgbClr val="7030A0"/>
                </a:solidFill>
                <a:effectLst>
                  <a:outerShdw blurRad="41275" dist="20320" dir="1800000" algn="tl" rotWithShape="0">
                    <a:srgbClr val="000000">
                      <a:alpha val="40000"/>
                    </a:srgbClr>
                  </a:outerShdw>
                </a:effectLst>
                <a:latin typeface="Aharoni" pitchFamily="2" charset="-79"/>
                <a:cs typeface="Aharoni" pitchFamily="2" charset="-79"/>
              </a:rPr>
              <a:t>Here’s What We Do:</a:t>
            </a:r>
          </a:p>
          <a:p>
            <a:pPr lvl="0"/>
            <a:r>
              <a:rPr lang="en-US" sz="3600" b="1" dirty="0" smtClean="0">
                <a:ln w="12700">
                  <a:solidFill>
                    <a:schemeClr val="tx1"/>
                  </a:solidFill>
                  <a:prstDash val="solid"/>
                </a:ln>
                <a:solidFill>
                  <a:srgbClr val="7030A0"/>
                </a:solidFill>
                <a:effectLst>
                  <a:outerShdw blurRad="41275" dist="20320" dir="1800000" algn="tl" rotWithShape="0">
                    <a:srgbClr val="000000">
                      <a:alpha val="40000"/>
                    </a:srgbClr>
                  </a:outerShdw>
                </a:effectLst>
                <a:latin typeface="Aharoni" pitchFamily="2" charset="-79"/>
                <a:cs typeface="Aharoni" pitchFamily="2" charset="-79"/>
              </a:rPr>
              <a:t>1.   We help writers at any stage of the    </a:t>
            </a:r>
          </a:p>
          <a:p>
            <a:pPr lvl="0"/>
            <a:r>
              <a:rPr lang="en-US" sz="3600" b="1" dirty="0" smtClean="0">
                <a:ln w="12700">
                  <a:solidFill>
                    <a:schemeClr val="tx1"/>
                  </a:solidFill>
                  <a:prstDash val="solid"/>
                </a:ln>
                <a:solidFill>
                  <a:srgbClr val="7030A0"/>
                </a:solidFill>
                <a:effectLst>
                  <a:outerShdw blurRad="41275" dist="20320" dir="1800000" algn="tl" rotWithShape="0">
                    <a:srgbClr val="000000">
                      <a:alpha val="40000"/>
                    </a:srgbClr>
                  </a:outerShdw>
                </a:effectLst>
                <a:latin typeface="Aharoni" pitchFamily="2" charset="-79"/>
                <a:cs typeface="Aharoni" pitchFamily="2" charset="-79"/>
              </a:rPr>
              <a:t>      writing process.  </a:t>
            </a:r>
          </a:p>
          <a:p>
            <a:pPr lvl="0"/>
            <a:r>
              <a:rPr lang="en-US" sz="3600" b="1" dirty="0" smtClean="0">
                <a:ln w="12700">
                  <a:solidFill>
                    <a:schemeClr val="tx1"/>
                  </a:solidFill>
                  <a:prstDash val="solid"/>
                </a:ln>
                <a:solidFill>
                  <a:srgbClr val="7030A0"/>
                </a:solidFill>
                <a:effectLst>
                  <a:outerShdw blurRad="41275" dist="20320" dir="1800000" algn="tl" rotWithShape="0">
                    <a:srgbClr val="000000">
                      <a:alpha val="40000"/>
                    </a:srgbClr>
                  </a:outerShdw>
                </a:effectLst>
                <a:latin typeface="Aharoni" pitchFamily="2" charset="-79"/>
                <a:cs typeface="Aharoni" pitchFamily="2" charset="-79"/>
              </a:rPr>
              <a:t>2.  </a:t>
            </a:r>
            <a:r>
              <a:rPr lang="en-US" sz="3600" b="1" dirty="0">
                <a:ln w="12700">
                  <a:solidFill>
                    <a:schemeClr val="tx1"/>
                  </a:solidFill>
                  <a:prstDash val="solid"/>
                </a:ln>
                <a:solidFill>
                  <a:srgbClr val="7030A0"/>
                </a:solidFill>
                <a:effectLst>
                  <a:outerShdw blurRad="41275" dist="20320" dir="1800000" algn="tl" rotWithShape="0">
                    <a:srgbClr val="000000">
                      <a:alpha val="40000"/>
                    </a:srgbClr>
                  </a:outerShdw>
                </a:effectLst>
                <a:latin typeface="Aharoni" pitchFamily="2" charset="-79"/>
                <a:cs typeface="Aharoni" pitchFamily="2" charset="-79"/>
              </a:rPr>
              <a:t> </a:t>
            </a:r>
            <a:r>
              <a:rPr lang="en-US" sz="3600" b="1" dirty="0" smtClean="0">
                <a:ln w="12700">
                  <a:solidFill>
                    <a:schemeClr val="tx1"/>
                  </a:solidFill>
                  <a:prstDash val="solid"/>
                </a:ln>
                <a:solidFill>
                  <a:srgbClr val="7030A0"/>
                </a:solidFill>
                <a:effectLst>
                  <a:outerShdw blurRad="41275" dist="20320" dir="1800000" algn="tl" rotWithShape="0">
                    <a:srgbClr val="000000">
                      <a:alpha val="40000"/>
                    </a:srgbClr>
                  </a:outerShdw>
                </a:effectLst>
                <a:latin typeface="Aharoni" pitchFamily="2" charset="-79"/>
                <a:cs typeface="Aharoni" pitchFamily="2" charset="-79"/>
              </a:rPr>
              <a:t>We work to improve classmates’  </a:t>
            </a:r>
          </a:p>
          <a:p>
            <a:pPr lvl="0"/>
            <a:r>
              <a:rPr lang="en-US" sz="3600" b="1" dirty="0">
                <a:ln w="12700">
                  <a:solidFill>
                    <a:schemeClr val="tx1"/>
                  </a:solidFill>
                  <a:prstDash val="solid"/>
                </a:ln>
                <a:solidFill>
                  <a:srgbClr val="7030A0"/>
                </a:solidFill>
                <a:effectLst>
                  <a:outerShdw blurRad="41275" dist="20320" dir="1800000" algn="tl" rotWithShape="0">
                    <a:srgbClr val="000000">
                      <a:alpha val="40000"/>
                    </a:srgbClr>
                  </a:outerShdw>
                </a:effectLst>
                <a:latin typeface="Aharoni" pitchFamily="2" charset="-79"/>
                <a:cs typeface="Aharoni" pitchFamily="2" charset="-79"/>
              </a:rPr>
              <a:t> </a:t>
            </a:r>
            <a:r>
              <a:rPr lang="en-US" sz="3600" b="1" dirty="0" smtClean="0">
                <a:ln w="12700">
                  <a:solidFill>
                    <a:schemeClr val="tx1"/>
                  </a:solidFill>
                  <a:prstDash val="solid"/>
                </a:ln>
                <a:solidFill>
                  <a:srgbClr val="7030A0"/>
                </a:solidFill>
                <a:effectLst>
                  <a:outerShdw blurRad="41275" dist="20320" dir="1800000" algn="tl" rotWithShape="0">
                    <a:srgbClr val="000000">
                      <a:alpha val="40000"/>
                    </a:srgbClr>
                  </a:outerShdw>
                </a:effectLst>
                <a:latin typeface="Aharoni" pitchFamily="2" charset="-79"/>
                <a:cs typeface="Aharoni" pitchFamily="2" charset="-79"/>
              </a:rPr>
              <a:t>    writing skills. </a:t>
            </a:r>
          </a:p>
          <a:p>
            <a:pPr lvl="0"/>
            <a:r>
              <a:rPr lang="en-US" sz="3600" b="1" dirty="0" smtClean="0">
                <a:ln w="12700">
                  <a:solidFill>
                    <a:schemeClr val="tx1"/>
                  </a:solidFill>
                  <a:prstDash val="solid"/>
                </a:ln>
                <a:solidFill>
                  <a:srgbClr val="7030A0"/>
                </a:solidFill>
                <a:effectLst>
                  <a:outerShdw blurRad="41275" dist="20320" dir="1800000" algn="tl" rotWithShape="0">
                    <a:srgbClr val="000000">
                      <a:alpha val="40000"/>
                    </a:srgbClr>
                  </a:outerShdw>
                </a:effectLst>
                <a:latin typeface="Aharoni" pitchFamily="2" charset="-79"/>
                <a:cs typeface="Aharoni" pitchFamily="2" charset="-79"/>
              </a:rPr>
              <a:t>3.   We keep coaching sessions private.  </a:t>
            </a:r>
          </a:p>
          <a:p>
            <a:pPr marL="742950" lvl="0" indent="-742950">
              <a:buAutoNum type="arabicPeriod" startAt="4"/>
            </a:pPr>
            <a:r>
              <a:rPr lang="en-US" sz="3600" b="1" dirty="0" smtClean="0">
                <a:ln w="12700">
                  <a:solidFill>
                    <a:schemeClr val="tx1"/>
                  </a:solidFill>
                  <a:prstDash val="solid"/>
                </a:ln>
                <a:solidFill>
                  <a:srgbClr val="7030A0"/>
                </a:solidFill>
                <a:effectLst>
                  <a:outerShdw blurRad="41275" dist="20320" dir="1800000" algn="tl" rotWithShape="0">
                    <a:srgbClr val="000000">
                      <a:alpha val="40000"/>
                    </a:srgbClr>
                  </a:outerShdw>
                </a:effectLst>
                <a:latin typeface="Aharoni" pitchFamily="2" charset="-79"/>
                <a:cs typeface="Aharoni" pitchFamily="2" charset="-79"/>
              </a:rPr>
              <a:t>We treat our clients with respect and </a:t>
            </a:r>
          </a:p>
          <a:p>
            <a:pPr lvl="0"/>
            <a:r>
              <a:rPr lang="en-US" sz="3600" b="1" dirty="0">
                <a:ln w="12700">
                  <a:solidFill>
                    <a:schemeClr val="tx1"/>
                  </a:solidFill>
                  <a:prstDash val="solid"/>
                </a:ln>
                <a:solidFill>
                  <a:srgbClr val="7030A0"/>
                </a:solidFill>
                <a:effectLst>
                  <a:outerShdw blurRad="41275" dist="20320" dir="1800000" algn="tl" rotWithShape="0">
                    <a:srgbClr val="000000">
                      <a:alpha val="40000"/>
                    </a:srgbClr>
                  </a:outerShdw>
                </a:effectLst>
                <a:latin typeface="Aharoni" pitchFamily="2" charset="-79"/>
                <a:cs typeface="Aharoni" pitchFamily="2" charset="-79"/>
              </a:rPr>
              <a:t> </a:t>
            </a:r>
            <a:r>
              <a:rPr lang="en-US" sz="3600" b="1" dirty="0" smtClean="0">
                <a:ln w="12700">
                  <a:solidFill>
                    <a:schemeClr val="tx1"/>
                  </a:solidFill>
                  <a:prstDash val="solid"/>
                </a:ln>
                <a:solidFill>
                  <a:srgbClr val="7030A0"/>
                </a:solidFill>
                <a:effectLst>
                  <a:outerShdw blurRad="41275" dist="20320" dir="1800000" algn="tl" rotWithShape="0">
                    <a:srgbClr val="000000">
                      <a:alpha val="40000"/>
                    </a:srgbClr>
                  </a:outerShdw>
                </a:effectLst>
                <a:latin typeface="Aharoni" pitchFamily="2" charset="-79"/>
                <a:cs typeface="Aharoni" pitchFamily="2" charset="-79"/>
              </a:rPr>
              <a:t>    kindness.  </a:t>
            </a:r>
          </a:p>
          <a:p>
            <a:endParaRPr lang="en-US" b="1" dirty="0">
              <a:ln w="19050">
                <a:solidFill>
                  <a:schemeClr val="tx1"/>
                </a:solidFill>
                <a:prstDash val="solid"/>
                <a:miter lim="800000"/>
              </a:ln>
              <a:solidFill>
                <a:srgbClr val="7030A0"/>
              </a:solidFill>
              <a:effectLst>
                <a:outerShdw blurRad="25500" dist="23000" dir="7020000" algn="tl">
                  <a:srgbClr val="000000">
                    <a:alpha val="50000"/>
                  </a:srgbClr>
                </a:outerShdw>
              </a:effectLst>
              <a:latin typeface="Aharoni" pitchFamily="2" charset="-79"/>
              <a:cs typeface="Aharoni" pitchFamily="2" charset="-79"/>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52600" y="2098098"/>
            <a:ext cx="5715000" cy="4286250"/>
          </a:xfrm>
          <a:prstGeom prst="rect">
            <a:avLst/>
          </a:prstGeom>
        </p:spPr>
      </p:pic>
    </p:spTree>
    <p:extLst>
      <p:ext uri="{BB962C8B-B14F-4D97-AF65-F5344CB8AC3E}">
        <p14:creationId xmlns:p14="http://schemas.microsoft.com/office/powerpoint/2010/main" val="3499572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0" y="304800"/>
            <a:ext cx="9144000" cy="1143000"/>
          </a:xfrm>
        </p:spPr>
        <p:txBody>
          <a:bodyPr>
            <a:noAutofit/>
          </a:bodyPr>
          <a:lstStyle/>
          <a:p>
            <a:r>
              <a:rPr lang="en-US" sz="7200" dirty="0" smtClean="0">
                <a:ln w="38100">
                  <a:solidFill>
                    <a:schemeClr val="tx1"/>
                  </a:solidFill>
                </a:ln>
                <a:solidFill>
                  <a:srgbClr val="7030A0"/>
                </a:solidFill>
                <a:latin typeface="Aharoni" pitchFamily="2" charset="-79"/>
                <a:cs typeface="Aharoni" pitchFamily="2" charset="-79"/>
              </a:rPr>
              <a:t>Coaching Guidelines</a:t>
            </a:r>
            <a:endParaRPr lang="en-US" sz="7200" dirty="0"/>
          </a:p>
        </p:txBody>
      </p:sp>
      <p:sp>
        <p:nvSpPr>
          <p:cNvPr id="6" name="Rectangle 5"/>
          <p:cNvSpPr/>
          <p:nvPr/>
        </p:nvSpPr>
        <p:spPr>
          <a:xfrm>
            <a:off x="228600" y="1600200"/>
            <a:ext cx="8458200" cy="4154984"/>
          </a:xfrm>
          <a:prstGeom prst="rect">
            <a:avLst/>
          </a:prstGeom>
        </p:spPr>
        <p:txBody>
          <a:bodyPr wrap="square">
            <a:spAutoFit/>
          </a:bodyPr>
          <a:lstStyle/>
          <a:p>
            <a:pPr lvl="0" algn="ctr"/>
            <a:r>
              <a:rPr lang="en-US" sz="4400" b="1" dirty="0" smtClean="0">
                <a:ln w="12700">
                  <a:solidFill>
                    <a:schemeClr val="tx1"/>
                  </a:solidFill>
                  <a:prstDash val="solid"/>
                </a:ln>
                <a:solidFill>
                  <a:srgbClr val="7030A0"/>
                </a:solidFill>
                <a:effectLst>
                  <a:outerShdw blurRad="41275" dist="20320" dir="1800000" algn="tl" rotWithShape="0">
                    <a:srgbClr val="000000">
                      <a:alpha val="40000"/>
                    </a:srgbClr>
                  </a:outerShdw>
                </a:effectLst>
                <a:latin typeface="Aharoni" pitchFamily="2" charset="-79"/>
                <a:cs typeface="Aharoni" pitchFamily="2" charset="-79"/>
              </a:rPr>
              <a:t>What We Don’t Do:</a:t>
            </a:r>
          </a:p>
          <a:p>
            <a:pPr marL="742950" lvl="0" indent="-742950">
              <a:buAutoNum type="arabicPeriod"/>
            </a:pPr>
            <a:r>
              <a:rPr lang="en-US" sz="4400" b="1" dirty="0" smtClean="0">
                <a:ln w="12700">
                  <a:solidFill>
                    <a:schemeClr val="tx1"/>
                  </a:solidFill>
                  <a:prstDash val="solid"/>
                </a:ln>
                <a:solidFill>
                  <a:srgbClr val="7030A0"/>
                </a:solidFill>
                <a:effectLst>
                  <a:outerShdw blurRad="41275" dist="20320" dir="1800000" algn="tl" rotWithShape="0">
                    <a:srgbClr val="000000">
                      <a:alpha val="40000"/>
                    </a:srgbClr>
                  </a:outerShdw>
                </a:effectLst>
                <a:latin typeface="Aharoni" pitchFamily="2" charset="-79"/>
                <a:cs typeface="Aharoni" pitchFamily="2" charset="-79"/>
              </a:rPr>
              <a:t>We don’t write or fix students’ papers for them.  </a:t>
            </a:r>
          </a:p>
          <a:p>
            <a:pPr marL="742950" lvl="0" indent="-742950">
              <a:buAutoNum type="arabicPeriod" startAt="2"/>
            </a:pPr>
            <a:r>
              <a:rPr lang="en-US" sz="4400" b="1" dirty="0" smtClean="0">
                <a:ln w="12700">
                  <a:solidFill>
                    <a:schemeClr val="tx1"/>
                  </a:solidFill>
                  <a:prstDash val="solid"/>
                </a:ln>
                <a:solidFill>
                  <a:srgbClr val="7030A0"/>
                </a:solidFill>
                <a:effectLst>
                  <a:outerShdw blurRad="41275" dist="20320" dir="1800000" algn="tl" rotWithShape="0">
                    <a:srgbClr val="000000">
                      <a:alpha val="40000"/>
                    </a:srgbClr>
                  </a:outerShdw>
                </a:effectLst>
                <a:latin typeface="Aharoni" pitchFamily="2" charset="-79"/>
                <a:cs typeface="Aharoni" pitchFamily="2" charset="-79"/>
              </a:rPr>
              <a:t>We don’t put down teachers </a:t>
            </a:r>
          </a:p>
          <a:p>
            <a:pPr lvl="0"/>
            <a:r>
              <a:rPr lang="en-US" sz="4400" b="1" dirty="0">
                <a:ln w="12700">
                  <a:solidFill>
                    <a:schemeClr val="tx1"/>
                  </a:solidFill>
                  <a:prstDash val="solid"/>
                </a:ln>
                <a:solidFill>
                  <a:srgbClr val="7030A0"/>
                </a:solidFill>
                <a:effectLst>
                  <a:outerShdw blurRad="41275" dist="20320" dir="1800000" algn="tl" rotWithShape="0">
                    <a:srgbClr val="000000">
                      <a:alpha val="40000"/>
                    </a:srgbClr>
                  </a:outerShdw>
                </a:effectLst>
                <a:latin typeface="Aharoni" pitchFamily="2" charset="-79"/>
                <a:cs typeface="Aharoni" pitchFamily="2" charset="-79"/>
              </a:rPr>
              <a:t> </a:t>
            </a:r>
            <a:r>
              <a:rPr lang="en-US" sz="4400" b="1" dirty="0" smtClean="0">
                <a:ln w="12700">
                  <a:solidFill>
                    <a:schemeClr val="tx1"/>
                  </a:solidFill>
                  <a:prstDash val="solid"/>
                </a:ln>
                <a:solidFill>
                  <a:srgbClr val="7030A0"/>
                </a:solidFill>
                <a:effectLst>
                  <a:outerShdw blurRad="41275" dist="20320" dir="1800000" algn="tl" rotWithShape="0">
                    <a:srgbClr val="000000">
                      <a:alpha val="40000"/>
                    </a:srgbClr>
                  </a:outerShdw>
                </a:effectLst>
                <a:latin typeface="Aharoni" pitchFamily="2" charset="-79"/>
                <a:cs typeface="Aharoni" pitchFamily="2" charset="-79"/>
              </a:rPr>
              <a:t>    or their assignments.  </a:t>
            </a:r>
          </a:p>
          <a:p>
            <a:pPr lvl="0"/>
            <a:r>
              <a:rPr lang="en-US" sz="4400" b="1" dirty="0" smtClean="0">
                <a:ln w="12700">
                  <a:solidFill>
                    <a:schemeClr val="tx1"/>
                  </a:solidFill>
                  <a:prstDash val="solid"/>
                </a:ln>
                <a:solidFill>
                  <a:srgbClr val="7030A0"/>
                </a:solidFill>
                <a:effectLst>
                  <a:outerShdw blurRad="41275" dist="20320" dir="1800000" algn="tl" rotWithShape="0">
                    <a:srgbClr val="000000">
                      <a:alpha val="40000"/>
                    </a:srgbClr>
                  </a:outerShdw>
                </a:effectLst>
                <a:latin typeface="Aharoni" pitchFamily="2" charset="-79"/>
                <a:cs typeface="Aharoni" pitchFamily="2" charset="-79"/>
              </a:rPr>
              <a:t>3.  We don’t guarantee A’s.  </a:t>
            </a:r>
            <a:endParaRPr lang="en-US" sz="4400" b="1" dirty="0">
              <a:ln w="12700">
                <a:solidFill>
                  <a:schemeClr val="tx1"/>
                </a:solidFill>
                <a:prstDash val="solid"/>
              </a:ln>
              <a:solidFill>
                <a:srgbClr val="7030A0"/>
              </a:solidFill>
              <a:effectLst>
                <a:outerShdw blurRad="41275" dist="20320" dir="1800000" algn="tl" rotWithShape="0">
                  <a:srgbClr val="000000">
                    <a:alpha val="40000"/>
                  </a:srgbClr>
                </a:outerShdw>
              </a:effectLst>
              <a:latin typeface="Aharoni" pitchFamily="2" charset="-79"/>
              <a:cs typeface="Aharoni" pitchFamily="2" charset="-79"/>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09700" y="1572296"/>
            <a:ext cx="6096000" cy="4572000"/>
          </a:xfrm>
          <a:prstGeom prst="rect">
            <a:avLst/>
          </a:prstGeom>
        </p:spPr>
      </p:pic>
    </p:spTree>
    <p:extLst>
      <p:ext uri="{BB962C8B-B14F-4D97-AF65-F5344CB8AC3E}">
        <p14:creationId xmlns:p14="http://schemas.microsoft.com/office/powerpoint/2010/main" val="3194600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ilter">
  <a:themeElements>
    <a:clrScheme name="Custom 2">
      <a:dk1>
        <a:srgbClr val="7030A0"/>
      </a:dk1>
      <a:lt1>
        <a:sysClr val="window" lastClr="FFFFFF"/>
      </a:lt1>
      <a:dk2>
        <a:srgbClr val="000000"/>
      </a:dk2>
      <a:lt2>
        <a:srgbClr val="EAEBDE"/>
      </a:lt2>
      <a:accent1>
        <a:srgbClr val="000000"/>
      </a:accent1>
      <a:accent2>
        <a:srgbClr val="000000"/>
      </a:accent2>
      <a:accent3>
        <a:srgbClr val="000000"/>
      </a:accent3>
      <a:accent4>
        <a:srgbClr val="000000"/>
      </a:accent4>
      <a:accent5>
        <a:srgbClr val="000000"/>
      </a:accent5>
      <a:accent6>
        <a:srgbClr val="000000"/>
      </a:accent6>
      <a:hlink>
        <a:srgbClr val="000000"/>
      </a:hlink>
      <a:folHlink>
        <a:srgbClr val="000000"/>
      </a:folHlink>
    </a:clrScheme>
    <a:fontScheme name="Kilter">
      <a:majorFont>
        <a:latin typeface="Rockwell"/>
        <a:ea typeface=""/>
        <a:cs typeface=""/>
        <a:font script="Grek" typeface="Cambria"/>
        <a:font script="Cyrl" typeface="Cambria"/>
        <a:font script="Jpan" typeface="HGS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Rockwell"/>
        <a:ea typeface=""/>
        <a:cs typeface=""/>
        <a:font script="Grek" typeface="Cambria"/>
        <a:font script="Cyrl" typeface="Cambria"/>
        <a:font script="Jpan" typeface="HGS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ilter">
      <a:fillStyleLst>
        <a:solidFill>
          <a:schemeClr val="phClr"/>
        </a:solidFill>
        <a:gradFill rotWithShape="1">
          <a:gsLst>
            <a:gs pos="0">
              <a:schemeClr val="phClr">
                <a:tint val="14000"/>
                <a:satMod val="180000"/>
                <a:lumMod val="100000"/>
              </a:schemeClr>
            </a:gs>
            <a:gs pos="42000">
              <a:schemeClr val="phClr">
                <a:tint val="40000"/>
                <a:satMod val="160000"/>
                <a:lumMod val="94000"/>
              </a:schemeClr>
            </a:gs>
            <a:gs pos="100000">
              <a:schemeClr val="phClr">
                <a:tint val="94000"/>
                <a:satMod val="140000"/>
              </a:schemeClr>
            </a:gs>
          </a:gsLst>
          <a:lin ang="5160000" scaled="1"/>
        </a:gradFill>
        <a:gradFill rotWithShape="1">
          <a:gsLst>
            <a:gs pos="38000">
              <a:schemeClr val="phClr">
                <a:satMod val="120000"/>
              </a:schemeClr>
            </a:gs>
            <a:gs pos="100000">
              <a:schemeClr val="phClr">
                <a:shade val="60000"/>
                <a:satMod val="180000"/>
                <a:lumMod val="70000"/>
              </a:schemeClr>
            </a:gs>
          </a:gsLst>
          <a:lin ang="4680000" scaled="0"/>
        </a:gradFill>
      </a:fillStyleLst>
      <a:lnStyleLst>
        <a:ln w="12700" cap="flat" cmpd="sng" algn="ctr">
          <a:solidFill>
            <a:schemeClr val="phClr">
              <a:shade val="50000"/>
            </a:schemeClr>
          </a:solidFill>
          <a:prstDash val="solid"/>
        </a:ln>
        <a:ln w="25400" cap="flat" cmpd="sng" algn="ctr">
          <a:solidFill>
            <a:schemeClr val="phClr">
              <a:shade val="75000"/>
              <a:lumMod val="90000"/>
            </a:schemeClr>
          </a:solidFill>
          <a:prstDash val="solid"/>
        </a:ln>
        <a:ln w="38100" cap="flat" cmpd="sng" algn="ctr">
          <a:solidFill>
            <a:schemeClr val="phClr"/>
          </a:solidFill>
          <a:prstDash val="solid"/>
        </a:ln>
      </a:lnStyleLst>
      <a:effectStyleLst>
        <a:effectStyle>
          <a:effectLst>
            <a:outerShdw blurRad="63500" dist="12700" dir="5400000" sx="102000" sy="102000" rotWithShape="0">
              <a:srgbClr val="000000">
                <a:alpha val="20000"/>
              </a:srgbClr>
            </a:outerShdw>
          </a:effectLst>
        </a:effectStyle>
        <a:effectStyle>
          <a:effectLst>
            <a:outerShdw blurRad="76200" dist="25400" dir="5400000" rotWithShape="0">
              <a:srgbClr val="000000">
                <a:alpha val="50000"/>
              </a:srgbClr>
            </a:outerShdw>
          </a:effectLst>
          <a:scene3d>
            <a:camera prst="orthographicFront">
              <a:rot lat="0" lon="0" rev="0"/>
            </a:camera>
            <a:lightRig rig="glow" dir="tl">
              <a:rot lat="0" lon="0" rev="19800000"/>
            </a:lightRig>
          </a:scene3d>
          <a:sp3d prstMaterial="metal">
            <a:bevelT w="152400" h="63500" prst="softRound"/>
          </a:sp3d>
        </a:effectStyle>
        <a:effectStyle>
          <a:effectLst>
            <a:outerShdw blurRad="107950" dist="12700" dir="5040000" rotWithShape="0">
              <a:srgbClr val="000000">
                <a:alpha val="54000"/>
              </a:srgbClr>
            </a:outerShdw>
          </a:effectLst>
          <a:scene3d>
            <a:camera prst="orthographicFront">
              <a:rot lat="0" lon="0" rev="0"/>
            </a:camera>
            <a:lightRig rig="threePt" dir="tl">
              <a:rot lat="0" lon="0" rev="19800000"/>
            </a:lightRig>
          </a:scene3d>
          <a:sp3d prstMaterial="plastic">
            <a:bevelT h="63500" prst="softRound"/>
          </a:sp3d>
        </a:effectStyle>
      </a:effectStyleLst>
      <a:bgFillStyleLst>
        <a:solidFill>
          <a:schemeClr val="phClr"/>
        </a:solidFill>
        <a:gradFill rotWithShape="1">
          <a:gsLst>
            <a:gs pos="0">
              <a:schemeClr val="phClr">
                <a:tint val="95000"/>
                <a:satMod val="140000"/>
                <a:lumMod val="120000"/>
              </a:schemeClr>
            </a:gs>
            <a:gs pos="100000">
              <a:schemeClr val="phClr">
                <a:tint val="95000"/>
                <a:shade val="70000"/>
                <a:satMod val="180000"/>
                <a:lumMod val="82000"/>
              </a:schemeClr>
            </a:gs>
          </a:gsLst>
          <a:path path="circle">
            <a:fillToRect l="25000" t="25000" r="25000" b="25000"/>
          </a:path>
        </a:gradFill>
        <a:gradFill rotWithShape="1">
          <a:gsLst>
            <a:gs pos="0">
              <a:schemeClr val="phClr">
                <a:tint val="94000"/>
                <a:satMod val="140000"/>
                <a:lumMod val="120000"/>
              </a:schemeClr>
            </a:gs>
            <a:gs pos="100000">
              <a:schemeClr val="phClr">
                <a:tint val="97000"/>
                <a:shade val="70000"/>
                <a:satMod val="190000"/>
                <a:lumMod val="72000"/>
              </a:schemeClr>
            </a:gs>
          </a:gsLst>
          <a:path path="circle">
            <a:fillToRect l="50000" t="50000" r="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463</TotalTime>
  <Words>1399</Words>
  <Application>Microsoft Office PowerPoint</Application>
  <PresentationFormat>On-screen Show (4:3)</PresentationFormat>
  <Paragraphs>147</Paragraphs>
  <Slides>16</Slides>
  <Notes>9</Notes>
  <HiddenSlides>0</HiddenSlides>
  <MMClips>0</MMClips>
  <ScaleCrop>false</ScaleCrop>
  <HeadingPairs>
    <vt:vector size="4" baseType="variant">
      <vt:variant>
        <vt:lpstr>Theme</vt:lpstr>
      </vt:variant>
      <vt:variant>
        <vt:i4>2</vt:i4>
      </vt:variant>
      <vt:variant>
        <vt:lpstr>Slide Titles</vt:lpstr>
      </vt:variant>
      <vt:variant>
        <vt:i4>16</vt:i4>
      </vt:variant>
    </vt:vector>
  </HeadingPairs>
  <TitlesOfParts>
    <vt:vector size="18" baseType="lpstr">
      <vt:lpstr>Office Theme</vt:lpstr>
      <vt:lpstr>Kilter</vt:lpstr>
      <vt:lpstr>The Writin’ Titan Program</vt:lpstr>
      <vt:lpstr>Our Mission</vt:lpstr>
      <vt:lpstr>Why The Writin’ Titan Program?</vt:lpstr>
      <vt:lpstr>Why The Writin’ Titan Program?</vt:lpstr>
      <vt:lpstr>Why The Writin’ Titan Program?</vt:lpstr>
      <vt:lpstr>Writin’ Titan Coaches</vt:lpstr>
      <vt:lpstr>How It Works</vt:lpstr>
      <vt:lpstr>Coaching Guidelines</vt:lpstr>
      <vt:lpstr>Coaching Guidelines</vt:lpstr>
      <vt:lpstr>How’s It Going?</vt:lpstr>
      <vt:lpstr>The Future of The Writin’ Titan Program</vt:lpstr>
      <vt:lpstr>PowerPoint Presentation</vt:lpstr>
      <vt:lpstr>PowerPoint Presentation</vt:lpstr>
      <vt:lpstr>PowerPoint Presentation</vt:lpstr>
      <vt:lpstr>PowerPoint Presentation</vt:lpstr>
      <vt:lpstr>PowerPoint Presentation</vt:lpstr>
    </vt:vector>
  </TitlesOfParts>
  <Company>El Paso Gridley CUSD #11</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Writin’ Titan Program</dc:title>
  <dc:creator>AutoBVT</dc:creator>
  <cp:lastModifiedBy>AutoBVT</cp:lastModifiedBy>
  <cp:revision>26</cp:revision>
  <cp:lastPrinted>2014-01-14T20:38:22Z</cp:lastPrinted>
  <dcterms:created xsi:type="dcterms:W3CDTF">2014-01-14T00:05:34Z</dcterms:created>
  <dcterms:modified xsi:type="dcterms:W3CDTF">2014-09-16T13:53:22Z</dcterms:modified>
</cp:coreProperties>
</file>