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70" r:id="rId3"/>
    <p:sldId id="271" r:id="rId4"/>
    <p:sldId id="272" r:id="rId5"/>
    <p:sldId id="273" r:id="rId6"/>
    <p:sldId id="275" r:id="rId7"/>
    <p:sldId id="274" r:id="rId8"/>
    <p:sldId id="257" r:id="rId9"/>
    <p:sldId id="258" r:id="rId10"/>
    <p:sldId id="259" r:id="rId11"/>
    <p:sldId id="260" r:id="rId12"/>
    <p:sldId id="261" r:id="rId13"/>
    <p:sldId id="262" r:id="rId14"/>
    <p:sldId id="263" r:id="rId15"/>
    <p:sldId id="269" r:id="rId16"/>
    <p:sldId id="264" r:id="rId17"/>
    <p:sldId id="265" r:id="rId18"/>
    <p:sldId id="266" r:id="rId19"/>
    <p:sldId id="267" r:id="rId20"/>
    <p:sldId id="26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7AD874D-AB82-4B70-AD0A-46EF5FA9B7F4}" type="datetimeFigureOut">
              <a:rPr lang="en-US" smtClean="0"/>
              <a:t>9/3/2014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247C168-E329-4313-9459-2D320ACF72F5}" type="slidenum">
              <a:rPr lang="en-US" smtClean="0"/>
              <a:t>‹#›</a:t>
            </a:fld>
            <a:endParaRPr lang="en-US"/>
          </a:p>
        </p:txBody>
      </p:sp>
    </p:spTree>
    <p:extLst>
      <p:ext uri="{BB962C8B-B14F-4D97-AF65-F5344CB8AC3E}">
        <p14:creationId xmlns:p14="http://schemas.microsoft.com/office/powerpoint/2010/main" val="29961027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FEF9B-2C33-4556-84FE-C916B0A9158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FEF9B-2C33-4556-84FE-C916B0A9158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FEF9B-2C33-4556-84FE-C916B0A9158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91FEF9B-2C33-4556-84FE-C916B0A9158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1FEF9B-2C33-4556-84FE-C916B0A91580}"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1FEF9B-2C33-4556-84FE-C916B0A9158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1FEF9B-2C33-4556-84FE-C916B0A91580}"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1FEF9B-2C33-4556-84FE-C916B0A91580}"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FEF9B-2C33-4556-84FE-C916B0A91580}"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FEF9B-2C33-4556-84FE-C916B0A9158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1181A-E3DD-4AF7-9FD2-FF864C06324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FEF9B-2C33-4556-84FE-C916B0A91580}"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1181A-E3DD-4AF7-9FD2-FF864C06324C}"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D91FEF9B-2C33-4556-84FE-C916B0A91580}" type="datetimeFigureOut">
              <a:rPr lang="en-US" smtClean="0"/>
              <a:t>9/3/2014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421181A-E3DD-4AF7-9FD2-FF864C06324C}"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Qkbb0aZUw339vM&amp;tbnid=FTxt_XYYspu9QM:&amp;ved=0CAUQjRw&amp;url=http://www.cinewsnow.com/younews/El_Paso-Gridley.html&amp;ei=TrzaUdChI4bprgGb2ICoDQ&amp;bvm=bv.48705608,d.aWM&amp;psig=AFQjCNGnvbKyGI4PB0FkszTThcFXnOAF-g&amp;ust=137337594811285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8025" y="2895600"/>
            <a:ext cx="7117180" cy="1470025"/>
          </a:xfrm>
        </p:spPr>
        <p:txBody>
          <a:bodyPr/>
          <a:lstStyle/>
          <a:p>
            <a:pPr algn="ct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Introduction </a:t>
            </a:r>
            <a:b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b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to</a:t>
            </a:r>
            <a:b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br>
            <a:r>
              <a:rPr lang="en-US" sz="6600" b="1" i="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Writin</a:t>
            </a:r>
            <a:r>
              <a:rPr lang="en-US" sz="66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Titan</a:t>
            </a:r>
            <a:br>
              <a:rPr lang="en-US" sz="66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b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Coaching</a:t>
            </a:r>
            <a:endPar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p:txBody>
      </p:sp>
      <p:sp>
        <p:nvSpPr>
          <p:cNvPr id="3" name="Subtitle 2"/>
          <p:cNvSpPr>
            <a:spLocks noGrp="1"/>
          </p:cNvSpPr>
          <p:nvPr>
            <p:ph type="subTitle" idx="1"/>
          </p:nvPr>
        </p:nvSpPr>
        <p:spPr>
          <a:xfrm>
            <a:off x="609600" y="4876800"/>
            <a:ext cx="7117180" cy="861420"/>
          </a:xfrm>
        </p:spPr>
        <p:txBody>
          <a:bodyPr/>
          <a:lstStyle/>
          <a:p>
            <a:endParaRPr lang="en-US"/>
          </a:p>
        </p:txBody>
      </p:sp>
      <p:pic>
        <p:nvPicPr>
          <p:cNvPr id="4" name="irc_mi" descr="http://images.bimedia.net/images/El-Paso+Gridey.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343400"/>
            <a:ext cx="2170430" cy="2257425"/>
          </a:xfrm>
          <a:prstGeom prst="rect">
            <a:avLst/>
          </a:prstGeom>
          <a:ln>
            <a:noFill/>
          </a:ln>
          <a:effectLst>
            <a:softEdge rad="112500"/>
          </a:effectLst>
        </p:spPr>
      </p:pic>
    </p:spTree>
    <p:extLst>
      <p:ext uri="{BB962C8B-B14F-4D97-AF65-F5344CB8AC3E}">
        <p14:creationId xmlns:p14="http://schemas.microsoft.com/office/powerpoint/2010/main" val="14309295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077200" cy="5447645"/>
          </a:xfrm>
          <a:prstGeom prst="rect">
            <a:avLst/>
          </a:prstGeom>
        </p:spPr>
        <p:txBody>
          <a:bodyPr wrap="square">
            <a:spAutoFit/>
          </a:bodyPr>
          <a:lstStyle/>
          <a:p>
            <a:pPr marL="742950" indent="-742950">
              <a:buAutoNum type="arabicPeriod" startAt="3"/>
            </a:pP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If </a:t>
            </a:r>
            <a:r>
              <a:rPr lang="en-US" sz="4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this is the writer’s </a:t>
            </a:r>
            <a:endPar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a:p>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first coaching </a:t>
            </a:r>
            <a:r>
              <a:rPr lang="en-US" sz="4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session, tell them what they can expect</a:t>
            </a: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a:t>
            </a:r>
          </a:p>
          <a:p>
            <a:endParaRPr lang="en-US"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--Briefly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go over our expectations sheet with the writer.</a:t>
            </a:r>
          </a:p>
        </p:txBody>
      </p:sp>
    </p:spTree>
    <p:extLst>
      <p:ext uri="{BB962C8B-B14F-4D97-AF65-F5344CB8AC3E}">
        <p14:creationId xmlns:p14="http://schemas.microsoft.com/office/powerpoint/2010/main" val="4902179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9164"/>
            <a:ext cx="8879675" cy="1569660"/>
          </a:xfrm>
          <a:prstGeom prst="rect">
            <a:avLst/>
          </a:prstGeom>
          <a:noFill/>
        </p:spPr>
        <p:txBody>
          <a:bodyPr wrap="none" rtlCol="0">
            <a:spAutoFit/>
          </a:bodyPr>
          <a:lstStyle/>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Expectations:  Here’s What </a:t>
            </a:r>
          </a:p>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We Do</a:t>
            </a:r>
            <a:endParaRPr lang="en-US" sz="4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p:txBody>
      </p:sp>
      <p:sp>
        <p:nvSpPr>
          <p:cNvPr id="6" name="Rectangle 5"/>
          <p:cNvSpPr/>
          <p:nvPr/>
        </p:nvSpPr>
        <p:spPr>
          <a:xfrm>
            <a:off x="609600" y="1600200"/>
            <a:ext cx="8001000" cy="5016758"/>
          </a:xfrm>
          <a:prstGeom prst="rect">
            <a:avLst/>
          </a:prstGeom>
        </p:spPr>
        <p:txBody>
          <a:bodyPr wrap="square">
            <a:spAutoFit/>
          </a:bodyPr>
          <a:lstStyle/>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1.  We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help writers at any stage of the writing process.  </a:t>
            </a: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2.  We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will work to improve your writing </a:t>
            </a:r>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skills.</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3.  We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will keep coaching sessions private.  </a:t>
            </a: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4.  We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will treat you with respect and kindness.  </a:t>
            </a:r>
          </a:p>
        </p:txBody>
      </p:sp>
    </p:spTree>
    <p:extLst>
      <p:ext uri="{BB962C8B-B14F-4D97-AF65-F5344CB8AC3E}">
        <p14:creationId xmlns:p14="http://schemas.microsoft.com/office/powerpoint/2010/main" val="25853574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9164"/>
            <a:ext cx="8879675" cy="1569660"/>
          </a:xfrm>
          <a:prstGeom prst="rect">
            <a:avLst/>
          </a:prstGeom>
          <a:noFill/>
        </p:spPr>
        <p:txBody>
          <a:bodyPr wrap="none" rtlCol="0">
            <a:spAutoFit/>
          </a:bodyPr>
          <a:lstStyle/>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Expectations:  Here’s What </a:t>
            </a:r>
          </a:p>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We Don’t Do</a:t>
            </a:r>
            <a:endParaRPr lang="en-US" sz="4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p:txBody>
      </p:sp>
      <p:sp>
        <p:nvSpPr>
          <p:cNvPr id="5" name="TextBox 4"/>
          <p:cNvSpPr txBox="1"/>
          <p:nvPr/>
        </p:nvSpPr>
        <p:spPr>
          <a:xfrm>
            <a:off x="838200" y="2133600"/>
            <a:ext cx="7391400" cy="4154984"/>
          </a:xfrm>
          <a:prstGeom prst="rect">
            <a:avLst/>
          </a:prstGeom>
          <a:noFill/>
        </p:spPr>
        <p:txBody>
          <a:bodyPr wrap="square" rtlCol="0">
            <a:spAutoFit/>
          </a:bodyPr>
          <a:lstStyle/>
          <a:p>
            <a:pPr lvl="0"/>
            <a:r>
              <a:rPr lang="en-US" sz="4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--We </a:t>
            </a:r>
            <a:r>
              <a:rPr lang="en-US" sz="4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don’t write or fix your paper for you.  </a:t>
            </a:r>
          </a:p>
          <a:p>
            <a:pPr lvl="0"/>
            <a:r>
              <a:rPr lang="en-US" sz="4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--We </a:t>
            </a:r>
            <a:r>
              <a:rPr lang="en-US" sz="4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don’t put down teachers or their assignments.  </a:t>
            </a:r>
          </a:p>
          <a:p>
            <a:pPr lvl="0"/>
            <a:r>
              <a:rPr lang="en-US" sz="4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--We </a:t>
            </a:r>
            <a:r>
              <a:rPr lang="en-US" sz="4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don’t guarantee A’s.  </a:t>
            </a:r>
          </a:p>
        </p:txBody>
      </p:sp>
    </p:spTree>
    <p:extLst>
      <p:ext uri="{BB962C8B-B14F-4D97-AF65-F5344CB8AC3E}">
        <p14:creationId xmlns:p14="http://schemas.microsoft.com/office/powerpoint/2010/main" val="333706758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96322"/>
            <a:ext cx="8229600" cy="6432530"/>
          </a:xfrm>
          <a:prstGeom prst="rect">
            <a:avLst/>
          </a:prstGeom>
        </p:spPr>
        <p:txBody>
          <a:bodyPr wrap="square">
            <a:spAutoFit/>
          </a:bodyPr>
          <a:lstStyle/>
          <a:p>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4.  Find out where the writer is at in the process of finishing the assignment and ask what specific concerns they have.</a:t>
            </a:r>
          </a:p>
          <a:p>
            <a:pPr lvl="0"/>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--Do they need help:</a:t>
            </a:r>
          </a:p>
          <a:p>
            <a:pPr lvl="0"/>
            <a:r>
              <a:rPr lang="en-US" sz="3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coming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up with a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topic 	</a:t>
            </a:r>
          </a:p>
          <a:p>
            <a:pPr lvl="0"/>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--brainstorming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for details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and 	support</a:t>
            </a:r>
          </a:p>
          <a:p>
            <a:pPr lvl="0"/>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outlining </a:t>
            </a:r>
          </a:p>
          <a:p>
            <a:pPr lvl="0"/>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--writing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specific part of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their 	paper</a:t>
            </a:r>
          </a:p>
          <a:p>
            <a:pPr lvl="0"/>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--revising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draft</a:t>
            </a:r>
          </a:p>
          <a:p>
            <a:pPr lvl="0"/>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--researching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or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citing</a:t>
            </a:r>
            <a:endPar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18071923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fade">
                                      <p:cBhvr>
                                        <p:cTn id="4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8" y="457200"/>
            <a:ext cx="8458200" cy="5509200"/>
          </a:xfrm>
          <a:prstGeom prst="rect">
            <a:avLst/>
          </a:prstGeom>
        </p:spPr>
        <p:txBody>
          <a:bodyPr wrap="square">
            <a:spAutoFit/>
          </a:bodyPr>
          <a:lstStyle/>
          <a:p>
            <a:r>
              <a:rPr lang="en-US" sz="4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5.  If </a:t>
            </a:r>
            <a:r>
              <a:rPr lang="en-US" sz="40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the writer has a draft for you to help revise, have him or her read the draft aloud to you</a:t>
            </a:r>
            <a:r>
              <a:rPr lang="en-US" sz="4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a:t>
            </a:r>
          </a:p>
          <a:p>
            <a:endPar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a:p>
            <a:pPr lvl="0"/>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--Often</a:t>
            </a: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when a writer reads his or her own work, they catch many of their own mistakes.  </a:t>
            </a:r>
            <a:endPar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--If </a:t>
            </a: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they catch something, have them make a mark in the margin and continue reading.</a:t>
            </a:r>
          </a:p>
        </p:txBody>
      </p:sp>
    </p:spTree>
    <p:extLst>
      <p:ext uri="{BB962C8B-B14F-4D97-AF65-F5344CB8AC3E}">
        <p14:creationId xmlns:p14="http://schemas.microsoft.com/office/powerpoint/2010/main" val="14441550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534400" cy="924475"/>
          </a:xfrm>
        </p:spPr>
        <p:txBody>
          <a:bodyPr/>
          <a:lstStyle/>
          <a:p>
            <a:r>
              <a:rPr lang="en-US" sz="4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6.  If there’s no draft, just help them where ever they’re at in the writing process.</a:t>
            </a:r>
            <a:r>
              <a:rPr lang="en-US"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r>
            <a:br>
              <a:rPr lang="en-US"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br>
            <a:endParaRPr lang="en-US" dirty="0"/>
          </a:p>
        </p:txBody>
      </p:sp>
      <p:sp>
        <p:nvSpPr>
          <p:cNvPr id="4" name="TextBox 3"/>
          <p:cNvSpPr txBox="1"/>
          <p:nvPr/>
        </p:nvSpPr>
        <p:spPr>
          <a:xfrm>
            <a:off x="228600" y="1981200"/>
            <a:ext cx="8534400" cy="4708981"/>
          </a:xfrm>
          <a:prstGeom prst="rect">
            <a:avLst/>
          </a:prstGeom>
          <a:noFill/>
        </p:spPr>
        <p:txBody>
          <a:bodyPr wrap="square" rtlCol="0">
            <a:spAutoFit/>
          </a:bodyPr>
          <a:lstStyle/>
          <a:p>
            <a:r>
              <a:rPr lang="en-US" sz="3000" dirty="0" smtClean="0">
                <a:solidFill>
                  <a:srgbClr val="F8F8F8"/>
                </a:solidFill>
                <a:latin typeface="Bodoni MT Black" pitchFamily="18" charset="0"/>
              </a:rPr>
              <a:t>--If they don’t have a topic, brainstorm with them.</a:t>
            </a:r>
          </a:p>
          <a:p>
            <a:r>
              <a:rPr lang="en-US" sz="3000" dirty="0" smtClean="0">
                <a:solidFill>
                  <a:srgbClr val="F8F8F8"/>
                </a:solidFill>
                <a:latin typeface="Bodoni MT Black" pitchFamily="18" charset="0"/>
              </a:rPr>
              <a:t>--If they need help researching, assist</a:t>
            </a:r>
          </a:p>
          <a:p>
            <a:r>
              <a:rPr lang="en-US" sz="3000" dirty="0" smtClean="0">
                <a:solidFill>
                  <a:srgbClr val="F8F8F8"/>
                </a:solidFill>
                <a:latin typeface="Bodoni MT Black" pitchFamily="18" charset="0"/>
              </a:rPr>
              <a:t>them in finding and saving useful websites/articles/books.</a:t>
            </a:r>
          </a:p>
          <a:p>
            <a:r>
              <a:rPr lang="en-US" sz="3000" dirty="0" smtClean="0">
                <a:solidFill>
                  <a:srgbClr val="F8F8F8"/>
                </a:solidFill>
                <a:latin typeface="Bodoni MT Black" pitchFamily="18" charset="0"/>
              </a:rPr>
              <a:t>--If they need help outlining, have them create a web chart or some other graphic organizer.</a:t>
            </a:r>
          </a:p>
          <a:p>
            <a:r>
              <a:rPr lang="en-US" sz="3000" dirty="0" smtClean="0">
                <a:solidFill>
                  <a:srgbClr val="F8F8F8"/>
                </a:solidFill>
                <a:latin typeface="Bodoni MT Black" pitchFamily="18" charset="0"/>
              </a:rPr>
              <a:t>--You may end up helping them line by line.</a:t>
            </a:r>
            <a:endParaRPr lang="en-US" sz="3000" dirty="0">
              <a:solidFill>
                <a:srgbClr val="F8F8F8"/>
              </a:solidFill>
              <a:latin typeface="Bodoni MT Black" pitchFamily="18" charset="0"/>
            </a:endParaRPr>
          </a:p>
        </p:txBody>
      </p:sp>
    </p:spTree>
    <p:extLst>
      <p:ext uri="{BB962C8B-B14F-4D97-AF65-F5344CB8AC3E}">
        <p14:creationId xmlns:p14="http://schemas.microsoft.com/office/powerpoint/2010/main" val="280105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1"/>
            <a:ext cx="8001000" cy="4801314"/>
          </a:xfrm>
          <a:prstGeom prst="rect">
            <a:avLst/>
          </a:prstGeom>
        </p:spPr>
        <p:txBody>
          <a:bodyPr wrap="square">
            <a:spAutoFit/>
          </a:bodyPr>
          <a:lstStyle/>
          <a:p>
            <a:r>
              <a:rPr lang="en-US" sz="3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7</a:t>
            </a:r>
            <a:r>
              <a:rPr lang="en-US" sz="3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t>
            </a:r>
            <a:r>
              <a:rPr lang="en-US" sz="3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C</a:t>
            </a:r>
            <a:r>
              <a:rPr lang="en-US" sz="3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ompliment </a:t>
            </a:r>
            <a:r>
              <a:rPr lang="en-US" sz="3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the writer on some feature of his or her </a:t>
            </a:r>
            <a:r>
              <a:rPr lang="en-US" sz="3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work or ideas.</a:t>
            </a:r>
            <a:endParaRPr lang="en-US" sz="38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a:p>
            <a:pPr lvl="0"/>
            <a:endPar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--Writers </a:t>
            </a: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who come to see you may feel insecure about their paper or their skills and can use some encouragement.  Find something to compliment.</a:t>
            </a:r>
          </a:p>
        </p:txBody>
      </p:sp>
    </p:spTree>
    <p:extLst>
      <p:ext uri="{BB962C8B-B14F-4D97-AF65-F5344CB8AC3E}">
        <p14:creationId xmlns:p14="http://schemas.microsoft.com/office/powerpoint/2010/main" val="6790226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458200" cy="5940088"/>
          </a:xfrm>
          <a:prstGeom prst="rect">
            <a:avLst/>
          </a:prstGeom>
        </p:spPr>
        <p:txBody>
          <a:bodyPr wrap="square">
            <a:spAutoFit/>
          </a:bodyPr>
          <a:lstStyle/>
          <a:p>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8</a:t>
            </a:r>
            <a:r>
              <a:rPr lang="en-US" sz="36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t>
            </a:r>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Work with the writer to make a goal for how to spend the </a:t>
            </a:r>
            <a:r>
              <a:rPr lang="en-US" sz="36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session</a:t>
            </a:r>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a:t>
            </a:r>
          </a:p>
          <a:p>
            <a:pPr lvl="0"/>
            <a:r>
              <a:rPr lang="en-US" sz="2800" b="1" spc="50" dirty="0" smtClean="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--It’s </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seldom possible to </a:t>
            </a:r>
            <a:r>
              <a:rPr lang="en-US" sz="2800" b="1" spc="50" dirty="0" smtClean="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complete </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piece of writing in one coaching session, so you might narrow your focus. </a:t>
            </a:r>
            <a:endParaRPr lang="en-US" sz="2800" b="1" spc="50" dirty="0" smtClean="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endPar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2800" b="1" spc="50" dirty="0" smtClean="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--If you’re revising, remember </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to focus on </a:t>
            </a:r>
            <a:r>
              <a:rPr lang="en-US" sz="2800" b="1" u="sng"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higher order concerns</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 </a:t>
            </a:r>
            <a:r>
              <a:rPr lang="en-US" sz="2800" b="1" spc="50" dirty="0" smtClean="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main idea </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statement, organization, topic sentences, strong support and detail) before focusing on </a:t>
            </a:r>
            <a:r>
              <a:rPr lang="en-US" sz="2800" b="1" u="sng"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lower order concerns </a:t>
            </a:r>
            <a:r>
              <a:rPr lang="en-US" sz="2800" b="1" spc="50" dirty="0">
                <a:ln w="13500">
                  <a:solidFill>
                    <a:srgbClr val="7030A0">
                      <a:alpha val="6500"/>
                    </a:srgb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(grammar and spelling).  Don’t bother polishing the car if it doesn’t run.</a:t>
            </a:r>
          </a:p>
        </p:txBody>
      </p:sp>
    </p:spTree>
    <p:extLst>
      <p:ext uri="{BB962C8B-B14F-4D97-AF65-F5344CB8AC3E}">
        <p14:creationId xmlns:p14="http://schemas.microsoft.com/office/powerpoint/2010/main" val="1983962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305800" cy="6186309"/>
          </a:xfrm>
          <a:prstGeom prst="rect">
            <a:avLst/>
          </a:prstGeom>
        </p:spPr>
        <p:txBody>
          <a:bodyPr wrap="square">
            <a:spAutoFit/>
          </a:bodyPr>
          <a:lstStyle/>
          <a:p>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9</a:t>
            </a:r>
            <a:r>
              <a:rPr lang="en-US" sz="36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t>
            </a:r>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Instead of </a:t>
            </a:r>
            <a:r>
              <a:rPr lang="en-US" sz="3600" b="1" i="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telling </a:t>
            </a:r>
            <a:r>
              <a:rPr lang="en-US" sz="36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the writer what they did wrong, ask questions to find out the writer’s thinking.</a:t>
            </a:r>
          </a:p>
          <a:p>
            <a:pPr lvl="0"/>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--Rather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than say something like, “This is out of order,” ask, “Why did you decide to put this paragraph here?”  Instead of “This makes no sense,” ask, “Could you explain what you meant by this?” </a:t>
            </a:r>
            <a:endPar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1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a:t>
            </a:r>
          </a:p>
          <a:p>
            <a:pPr lvl="0"/>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--This </a:t>
            </a:r>
            <a:r>
              <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strategy will help the writer think more about their choices, while not browbeating them for making mistakes.</a:t>
            </a:r>
          </a:p>
        </p:txBody>
      </p:sp>
    </p:spTree>
    <p:extLst>
      <p:ext uri="{BB962C8B-B14F-4D97-AF65-F5344CB8AC3E}">
        <p14:creationId xmlns:p14="http://schemas.microsoft.com/office/powerpoint/2010/main" val="1676885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534400" cy="6555641"/>
          </a:xfrm>
          <a:prstGeom prst="rect">
            <a:avLst/>
          </a:prstGeom>
        </p:spPr>
        <p:txBody>
          <a:bodyPr wrap="square">
            <a:spAutoFit/>
          </a:bodyPr>
          <a:lstStyle/>
          <a:p>
            <a:r>
              <a:rPr lang="en-US" sz="4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10.  </a:t>
            </a:r>
            <a:r>
              <a:rPr lang="en-US" sz="40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Bring the session to a proper close in the final </a:t>
            </a:r>
            <a:r>
              <a:rPr lang="en-US" sz="4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minutes.</a:t>
            </a:r>
            <a:endParaRPr lang="en-US" sz="40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endParaRPr>
          </a:p>
          <a:p>
            <a:pPr lvl="0"/>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--Ask the </a:t>
            </a: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writer </a:t>
            </a:r>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how he or she feels </a:t>
            </a: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 session has gone.</a:t>
            </a:r>
          </a:p>
          <a:p>
            <a:pPr lvl="0"/>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--Inquire </a:t>
            </a: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what the writer feels he or she needs to do next.</a:t>
            </a:r>
          </a:p>
          <a:p>
            <a:pPr lvl="0"/>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--Find </a:t>
            </a: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out if the writer would like further help; they may want to set up another appointment.</a:t>
            </a:r>
          </a:p>
          <a:p>
            <a:pPr lvl="0"/>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--Offer </a:t>
            </a: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some final compliments or encouragement to the writer about their paper.</a:t>
            </a:r>
          </a:p>
        </p:txBody>
      </p:sp>
    </p:spTree>
    <p:extLst>
      <p:ext uri="{BB962C8B-B14F-4D97-AF65-F5344CB8AC3E}">
        <p14:creationId xmlns:p14="http://schemas.microsoft.com/office/powerpoint/2010/main" val="249449429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7904" y="19050"/>
            <a:ext cx="6140592" cy="1754326"/>
          </a:xfrm>
          <a:prstGeom prst="rect">
            <a:avLst/>
          </a:prstGeom>
        </p:spPr>
        <p:txBody>
          <a:bodyPr wrap="none">
            <a:spAutoFit/>
          </a:bodyPr>
          <a:lstStyle/>
          <a:p>
            <a:pPr algn="ct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Why the </a:t>
            </a:r>
            <a:r>
              <a:rPr lang="en-US" sz="5400" b="1" dirty="0" err="1"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Writin</a:t>
            </a: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t>
            </a:r>
          </a:p>
          <a:p>
            <a:pPr algn="ct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Titan Program</a:t>
            </a:r>
            <a:endParaRPr lang="en-US"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
        <p:nvSpPr>
          <p:cNvPr id="5" name="Rectangle 4"/>
          <p:cNvSpPr/>
          <p:nvPr/>
        </p:nvSpPr>
        <p:spPr>
          <a:xfrm>
            <a:off x="304800" y="1729948"/>
            <a:ext cx="8686800" cy="5386090"/>
          </a:xfrm>
          <a:prstGeom prst="rect">
            <a:avLst/>
          </a:prstGeom>
        </p:spPr>
        <p:txBody>
          <a:bodyPr wrap="square">
            <a:spAutoFit/>
          </a:bodyPr>
          <a:lstStyle/>
          <a:p>
            <a:r>
              <a:rPr lang="en-US" sz="2800" dirty="0" smtClean="0">
                <a:solidFill>
                  <a:srgbClr val="F8F8F8"/>
                </a:solidFill>
                <a:latin typeface="Bodoni MT Black" pitchFamily="18" charset="0"/>
              </a:rPr>
              <a:t>1.  The WTP </a:t>
            </a:r>
            <a:r>
              <a:rPr lang="en-US" sz="2800" dirty="0">
                <a:solidFill>
                  <a:srgbClr val="F8F8F8"/>
                </a:solidFill>
                <a:latin typeface="Bodoni MT Black" pitchFamily="18" charset="0"/>
              </a:rPr>
              <a:t>would pair skilled writers with struggling students who could provide the type of individual tutoring that </a:t>
            </a:r>
            <a:r>
              <a:rPr lang="en-US" sz="2800" dirty="0" smtClean="0">
                <a:solidFill>
                  <a:srgbClr val="F8F8F8"/>
                </a:solidFill>
                <a:latin typeface="Bodoni MT Black" pitchFamily="18" charset="0"/>
              </a:rPr>
              <a:t>may be difficult </a:t>
            </a:r>
            <a:r>
              <a:rPr lang="en-US" sz="2800" dirty="0">
                <a:solidFill>
                  <a:srgbClr val="F8F8F8"/>
                </a:solidFill>
                <a:latin typeface="Bodoni MT Black" pitchFamily="18" charset="0"/>
              </a:rPr>
              <a:t>for a teacher to fit into his/her packed schedule</a:t>
            </a:r>
            <a:r>
              <a:rPr lang="en-US" sz="2800" dirty="0" smtClean="0">
                <a:solidFill>
                  <a:srgbClr val="F8F8F8"/>
                </a:solidFill>
                <a:latin typeface="Bodoni MT Black" pitchFamily="18" charset="0"/>
              </a:rPr>
              <a:t>.</a:t>
            </a:r>
          </a:p>
          <a:p>
            <a:endParaRPr lang="en-US" sz="1600" dirty="0" smtClean="0">
              <a:solidFill>
                <a:srgbClr val="F8F8F8"/>
              </a:solidFill>
              <a:latin typeface="Bodoni MT Black" pitchFamily="18" charset="0"/>
            </a:endParaRPr>
          </a:p>
          <a:p>
            <a:r>
              <a:rPr lang="en-US" sz="2800" dirty="0" smtClean="0">
                <a:solidFill>
                  <a:srgbClr val="F8F8F8"/>
                </a:solidFill>
                <a:latin typeface="Bodoni MT Black" pitchFamily="18" charset="0"/>
              </a:rPr>
              <a:t>2. The </a:t>
            </a:r>
            <a:r>
              <a:rPr lang="en-US" sz="2800" dirty="0">
                <a:solidFill>
                  <a:srgbClr val="F8F8F8"/>
                </a:solidFill>
                <a:latin typeface="Bodoni MT Black" pitchFamily="18" charset="0"/>
              </a:rPr>
              <a:t>WTP will go a long way in making sure help is readily available to every kid who needs it</a:t>
            </a:r>
            <a:r>
              <a:rPr lang="en-US" sz="2800" dirty="0" smtClean="0">
                <a:solidFill>
                  <a:srgbClr val="F8F8F8"/>
                </a:solidFill>
                <a:latin typeface="Bodoni MT Black" pitchFamily="18" charset="0"/>
              </a:rPr>
              <a:t>.</a:t>
            </a:r>
          </a:p>
          <a:p>
            <a:endParaRPr lang="en-US" sz="1600" dirty="0">
              <a:solidFill>
                <a:srgbClr val="F8F8F8"/>
              </a:solidFill>
              <a:latin typeface="Bodoni MT Black" pitchFamily="18" charset="0"/>
            </a:endParaRPr>
          </a:p>
          <a:p>
            <a:r>
              <a:rPr lang="en-US" sz="2800" dirty="0" smtClean="0">
                <a:solidFill>
                  <a:srgbClr val="F8F8F8"/>
                </a:solidFill>
                <a:latin typeface="Bodoni MT Black" pitchFamily="18" charset="0"/>
              </a:rPr>
              <a:t>3. </a:t>
            </a:r>
            <a:r>
              <a:rPr lang="en-US" sz="2800" dirty="0">
                <a:solidFill>
                  <a:srgbClr val="F8F8F8"/>
                </a:solidFill>
                <a:latin typeface="Bodoni MT Black" pitchFamily="18" charset="0"/>
              </a:rPr>
              <a:t>S</a:t>
            </a:r>
            <a:r>
              <a:rPr lang="en-US" sz="2800" dirty="0" smtClean="0">
                <a:solidFill>
                  <a:srgbClr val="F8F8F8"/>
                </a:solidFill>
                <a:latin typeface="Bodoni MT Black" pitchFamily="18" charset="0"/>
              </a:rPr>
              <a:t>ome </a:t>
            </a:r>
            <a:r>
              <a:rPr lang="en-US" sz="2800" dirty="0">
                <a:solidFill>
                  <a:srgbClr val="F8F8F8"/>
                </a:solidFill>
                <a:latin typeface="Bodoni MT Black" pitchFamily="18" charset="0"/>
              </a:rPr>
              <a:t>students </a:t>
            </a:r>
            <a:r>
              <a:rPr lang="en-US" sz="2800" dirty="0" smtClean="0">
                <a:solidFill>
                  <a:srgbClr val="F8F8F8"/>
                </a:solidFill>
                <a:latin typeface="Bodoni MT Black" pitchFamily="18" charset="0"/>
              </a:rPr>
              <a:t>respond </a:t>
            </a:r>
            <a:r>
              <a:rPr lang="en-US" sz="2800" dirty="0">
                <a:solidFill>
                  <a:srgbClr val="F8F8F8"/>
                </a:solidFill>
                <a:latin typeface="Bodoni MT Black" pitchFamily="18" charset="0"/>
              </a:rPr>
              <a:t>better to writing guidance from a classmate than from the </a:t>
            </a:r>
            <a:r>
              <a:rPr lang="en-US" sz="2800" dirty="0" smtClean="0">
                <a:solidFill>
                  <a:srgbClr val="F8F8F8"/>
                </a:solidFill>
                <a:latin typeface="Bodoni MT Black" pitchFamily="18" charset="0"/>
              </a:rPr>
              <a:t>teacher.</a:t>
            </a:r>
            <a:endParaRPr lang="en-US" sz="2800" dirty="0">
              <a:solidFill>
                <a:srgbClr val="F8F8F8"/>
              </a:solidFill>
              <a:latin typeface="Bodoni MT Black" pitchFamily="18" charset="0"/>
            </a:endParaRPr>
          </a:p>
          <a:p>
            <a:endParaRPr lang="en-US" sz="2400" dirty="0">
              <a:solidFill>
                <a:srgbClr val="F8F8F8"/>
              </a:solidFill>
              <a:latin typeface="Bodoni MT Black" pitchFamily="18" charset="0"/>
            </a:endParaRPr>
          </a:p>
        </p:txBody>
      </p:sp>
    </p:spTree>
    <p:extLst>
      <p:ext uri="{BB962C8B-B14F-4D97-AF65-F5344CB8AC3E}">
        <p14:creationId xmlns:p14="http://schemas.microsoft.com/office/powerpoint/2010/main" val="8874665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3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3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3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229600" cy="5632311"/>
          </a:xfrm>
          <a:prstGeom prst="rect">
            <a:avLst/>
          </a:prstGeom>
        </p:spPr>
        <p:txBody>
          <a:bodyPr wrap="square">
            <a:spAutoFit/>
          </a:bodyPr>
          <a:lstStyle/>
          <a:p>
            <a:pPr algn="ctr"/>
            <a:r>
              <a:rPr lang="en-US" sz="6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11.  Fill out the paper work.</a:t>
            </a:r>
            <a:endParaRPr lang="en-US" sz="6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--Fill out the back of the referral  and put it in the appropriate teacher’s mailbox.</a:t>
            </a:r>
          </a:p>
          <a:p>
            <a:pPr lvl="0"/>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--Enter your coaching session in the </a:t>
            </a:r>
            <a:r>
              <a:rPr lang="en-US" sz="4000" b="1" i="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Writin</a:t>
            </a:r>
            <a:r>
              <a:rPr lang="en-US" sz="40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Titan Logbook</a:t>
            </a:r>
            <a:endParaRPr lang="en-US" sz="4000"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14382774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4350" y="38100"/>
            <a:ext cx="6140592" cy="2185214"/>
          </a:xfrm>
          <a:prstGeom prst="rect">
            <a:avLst/>
          </a:prstGeom>
        </p:spPr>
        <p:txBody>
          <a:bodyPr wrap="none">
            <a:spAutoFit/>
          </a:bodyPr>
          <a:lstStyle/>
          <a:p>
            <a:pPr algn="ct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Why the </a:t>
            </a:r>
            <a:r>
              <a:rPr lang="en-US" sz="5400" b="1" dirty="0" err="1"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Writin</a:t>
            </a: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a:t>
            </a:r>
          </a:p>
          <a:p>
            <a:pPr algn="ctr"/>
            <a:r>
              <a:rPr lang="en-US" sz="54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Titan Program</a:t>
            </a:r>
          </a:p>
          <a:p>
            <a:pPr algn="ctr"/>
            <a:r>
              <a:rPr lang="en-US" sz="2800" b="1" spc="50"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(continued)</a:t>
            </a:r>
            <a:endPar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
        <p:nvSpPr>
          <p:cNvPr id="5" name="Rectangle 4"/>
          <p:cNvSpPr/>
          <p:nvPr/>
        </p:nvSpPr>
        <p:spPr>
          <a:xfrm>
            <a:off x="285750" y="2257157"/>
            <a:ext cx="8686800" cy="4401205"/>
          </a:xfrm>
          <a:prstGeom prst="rect">
            <a:avLst/>
          </a:prstGeom>
        </p:spPr>
        <p:txBody>
          <a:bodyPr wrap="square">
            <a:spAutoFit/>
          </a:bodyPr>
          <a:lstStyle/>
          <a:p>
            <a:r>
              <a:rPr lang="en-US" sz="2800" dirty="0" smtClean="0">
                <a:solidFill>
                  <a:srgbClr val="F8F8F8"/>
                </a:solidFill>
                <a:latin typeface="Bodoni MT Black" pitchFamily="18" charset="0"/>
              </a:rPr>
              <a:t>4. Much has been </a:t>
            </a:r>
            <a:r>
              <a:rPr lang="en-US" sz="2800" dirty="0">
                <a:solidFill>
                  <a:srgbClr val="F8F8F8"/>
                </a:solidFill>
                <a:latin typeface="Bodoni MT Black" pitchFamily="18" charset="0"/>
              </a:rPr>
              <a:t>written about the benefits of collaboration in the writing process.  Put simply, two heads are better than </a:t>
            </a:r>
            <a:r>
              <a:rPr lang="en-US" sz="2800" dirty="0" smtClean="0">
                <a:solidFill>
                  <a:srgbClr val="F8F8F8"/>
                </a:solidFill>
                <a:latin typeface="Bodoni MT Black" pitchFamily="18" charset="0"/>
              </a:rPr>
              <a:t>one.</a:t>
            </a:r>
          </a:p>
          <a:p>
            <a:endParaRPr lang="en-US" sz="2800" dirty="0">
              <a:solidFill>
                <a:srgbClr val="F8F8F8"/>
              </a:solidFill>
              <a:latin typeface="Bodoni MT Black" pitchFamily="18" charset="0"/>
            </a:endParaRPr>
          </a:p>
          <a:p>
            <a:r>
              <a:rPr lang="en-US" sz="2800" dirty="0" smtClean="0">
                <a:solidFill>
                  <a:srgbClr val="F8F8F8"/>
                </a:solidFill>
                <a:latin typeface="Bodoni MT Black" pitchFamily="18" charset="0"/>
              </a:rPr>
              <a:t>5. Those </a:t>
            </a:r>
            <a:r>
              <a:rPr lang="en-US" sz="2800" dirty="0">
                <a:solidFill>
                  <a:srgbClr val="F8F8F8"/>
                </a:solidFill>
                <a:latin typeface="Bodoni MT Black" pitchFamily="18" charset="0"/>
              </a:rPr>
              <a:t>who would benefit the most from this program would be the writing coaches </a:t>
            </a:r>
            <a:r>
              <a:rPr lang="en-US" sz="2800" dirty="0" smtClean="0">
                <a:solidFill>
                  <a:srgbClr val="F8F8F8"/>
                </a:solidFill>
                <a:latin typeface="Bodoni MT Black" pitchFamily="18" charset="0"/>
              </a:rPr>
              <a:t>themselves.</a:t>
            </a:r>
          </a:p>
          <a:p>
            <a:endParaRPr lang="en-US" sz="2800" dirty="0">
              <a:solidFill>
                <a:srgbClr val="F8F8F8"/>
              </a:solidFill>
              <a:latin typeface="Bodoni MT Black" pitchFamily="18" charset="0"/>
            </a:endParaRPr>
          </a:p>
          <a:p>
            <a:r>
              <a:rPr lang="en-US" sz="2800" dirty="0" smtClean="0">
                <a:solidFill>
                  <a:srgbClr val="F8F8F8"/>
                </a:solidFill>
                <a:latin typeface="Bodoni MT Black" pitchFamily="18" charset="0"/>
              </a:rPr>
              <a:t>6.  The WTP is an </a:t>
            </a:r>
            <a:r>
              <a:rPr lang="en-US" sz="2800" dirty="0">
                <a:solidFill>
                  <a:srgbClr val="F8F8F8"/>
                </a:solidFill>
                <a:latin typeface="Bodoni MT Black" pitchFamily="18" charset="0"/>
              </a:rPr>
              <a:t>innovative program our school could proudly </a:t>
            </a:r>
            <a:r>
              <a:rPr lang="en-US" sz="2800" dirty="0" smtClean="0">
                <a:solidFill>
                  <a:srgbClr val="F8F8F8"/>
                </a:solidFill>
                <a:latin typeface="Bodoni MT Black" pitchFamily="18" charset="0"/>
              </a:rPr>
              <a:t>tout.</a:t>
            </a:r>
            <a:endParaRPr lang="en-US" sz="2800" dirty="0">
              <a:solidFill>
                <a:srgbClr val="F8F8F8"/>
              </a:solidFill>
              <a:latin typeface="Bodoni MT Black" pitchFamily="18" charset="0"/>
            </a:endParaRPr>
          </a:p>
        </p:txBody>
      </p:sp>
    </p:spTree>
    <p:extLst>
      <p:ext uri="{BB962C8B-B14F-4D97-AF65-F5344CB8AC3E}">
        <p14:creationId xmlns:p14="http://schemas.microsoft.com/office/powerpoint/2010/main" val="6068467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3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2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7150"/>
            <a:ext cx="8686800" cy="830997"/>
          </a:xfrm>
          <a:prstGeom prst="rect">
            <a:avLst/>
          </a:prstGeom>
        </p:spPr>
        <p:txBody>
          <a:bodyPr wrap="square">
            <a:spAutoFit/>
          </a:bodyPr>
          <a:lstStyle/>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How Does It Work?</a:t>
            </a:r>
          </a:p>
        </p:txBody>
      </p:sp>
      <p:sp>
        <p:nvSpPr>
          <p:cNvPr id="5" name="Rectangle 4"/>
          <p:cNvSpPr/>
          <p:nvPr/>
        </p:nvSpPr>
        <p:spPr>
          <a:xfrm>
            <a:off x="304800" y="685800"/>
            <a:ext cx="8534400" cy="6617196"/>
          </a:xfrm>
          <a:prstGeom prst="rect">
            <a:avLst/>
          </a:prstGeom>
        </p:spPr>
        <p:txBody>
          <a:bodyPr wrap="square">
            <a:spAutoFit/>
          </a:bodyPr>
          <a:lstStyle/>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1st—</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student who wants help with a writing assignment asks for a referral. </a:t>
            </a:r>
            <a:endPar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teacher gives a student a referral.</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 student does not have a referral, but shows up for help.</a:t>
            </a:r>
          </a:p>
          <a:p>
            <a:endParaRPr lang="en-US"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2</a:t>
            </a:r>
            <a:r>
              <a:rPr lang="en-US" sz="2800" b="1" spc="50" baseline="3000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nd</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 coach helps the student over study hall or lunch.</a:t>
            </a:r>
          </a:p>
          <a:p>
            <a:endPar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3</a:t>
            </a:r>
            <a:r>
              <a:rPr lang="en-US" sz="2800" b="1" spc="50" baseline="3000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rd</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 coach records the coaching session in logbook and reports back to the teacher on the progress that was made.</a:t>
            </a:r>
          </a:p>
          <a:p>
            <a:endParaRPr lang="en-US" sz="2800" dirty="0"/>
          </a:p>
        </p:txBody>
      </p:sp>
    </p:spTree>
    <p:extLst>
      <p:ext uri="{BB962C8B-B14F-4D97-AF65-F5344CB8AC3E}">
        <p14:creationId xmlns:p14="http://schemas.microsoft.com/office/powerpoint/2010/main" val="12627051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3000"/>
                                        <p:tgtEl>
                                          <p:spTgt spid="5">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3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8603" y="43934"/>
            <a:ext cx="8050602" cy="830997"/>
          </a:xfrm>
          <a:prstGeom prst="rect">
            <a:avLst/>
          </a:prstGeom>
        </p:spPr>
        <p:txBody>
          <a:bodyPr wrap="none">
            <a:spAutoFit/>
          </a:bodyPr>
          <a:lstStyle/>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Coaches’ Responsibilities</a:t>
            </a:r>
          </a:p>
        </p:txBody>
      </p:sp>
      <p:sp>
        <p:nvSpPr>
          <p:cNvPr id="5" name="Rectangle 4"/>
          <p:cNvSpPr/>
          <p:nvPr/>
        </p:nvSpPr>
        <p:spPr>
          <a:xfrm>
            <a:off x="228600" y="874930"/>
            <a:ext cx="8686800" cy="6001643"/>
          </a:xfrm>
          <a:prstGeom prst="rect">
            <a:avLst/>
          </a:prstGeom>
        </p:spPr>
        <p:txBody>
          <a:bodyPr wrap="square">
            <a:spAutoFit/>
          </a:bodyPr>
          <a:lstStyle/>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Coach once a week (on average)</a:t>
            </a:r>
          </a:p>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Complete training</a:t>
            </a:r>
          </a:p>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Follow the WTP procedures</a:t>
            </a:r>
          </a:p>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Always show respect to teachers and fellow students</a:t>
            </a:r>
          </a:p>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Be eligible and have your homework done on time</a:t>
            </a:r>
          </a:p>
          <a:p>
            <a:pPr marL="514350" indent="-514350">
              <a:buAutoNum type="arabicPeriod"/>
            </a:pP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No detentions</a:t>
            </a:r>
          </a:p>
          <a:p>
            <a:pPr algn="ctr"/>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--Failure to uphold these responsibilities will result in termination from the WTP.</a:t>
            </a:r>
            <a:endPar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37203345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32" y="43934"/>
            <a:ext cx="9032344" cy="1015663"/>
          </a:xfrm>
          <a:prstGeom prst="rect">
            <a:avLst/>
          </a:prstGeom>
        </p:spPr>
        <p:txBody>
          <a:bodyPr wrap="none">
            <a:spAutoFit/>
          </a:bodyPr>
          <a:lstStyle/>
          <a:p>
            <a:pPr algn="ctr"/>
            <a:r>
              <a:rPr lang="en-US" sz="60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Rewards for Coaching!</a:t>
            </a:r>
          </a:p>
        </p:txBody>
      </p:sp>
      <p:sp>
        <p:nvSpPr>
          <p:cNvPr id="5" name="Rectangle 4"/>
          <p:cNvSpPr/>
          <p:nvPr/>
        </p:nvSpPr>
        <p:spPr>
          <a:xfrm>
            <a:off x="457200" y="1295400"/>
            <a:ext cx="8305800" cy="4832092"/>
          </a:xfrm>
          <a:prstGeom prst="rect">
            <a:avLst/>
          </a:prstGeom>
        </p:spPr>
        <p:txBody>
          <a:bodyPr wrap="square">
            <a:spAutoFit/>
          </a:bodyPr>
          <a:lstStyle/>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 satisfaction of helping others</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--Superpower writing skills</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--T-shirt?</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--Name badge?</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--3 Titan Tickets for each coaching session</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--$10 Gift Card to Store/Restaurant of your choice</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--Coupons for free admission/concessions at JH Titan Events</a:t>
            </a:r>
          </a:p>
          <a:p>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--Community service hours (for 8</a:t>
            </a:r>
            <a:r>
              <a:rPr lang="en-US" sz="2800" b="1" spc="50" baseline="3000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graders, 2</a:t>
            </a:r>
            <a:r>
              <a:rPr lang="en-US" sz="2800" b="1" spc="50" baseline="3000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nd</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 semester)</a:t>
            </a:r>
            <a:endParaRPr lang="en-US" sz="2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30760668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9757" y="43934"/>
            <a:ext cx="6668300" cy="1569660"/>
          </a:xfrm>
          <a:prstGeom prst="rect">
            <a:avLst/>
          </a:prstGeom>
        </p:spPr>
        <p:txBody>
          <a:bodyPr wrap="none">
            <a:spAutoFit/>
          </a:bodyPr>
          <a:lstStyle/>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What Will We Cover</a:t>
            </a:r>
          </a:p>
          <a:p>
            <a:pPr algn="ctr"/>
            <a:r>
              <a:rPr lang="en-US" sz="4800" b="1" dirty="0" smtClean="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 in Training?</a:t>
            </a:r>
          </a:p>
        </p:txBody>
      </p:sp>
      <p:sp>
        <p:nvSpPr>
          <p:cNvPr id="5" name="Rectangle 4"/>
          <p:cNvSpPr/>
          <p:nvPr/>
        </p:nvSpPr>
        <p:spPr>
          <a:xfrm>
            <a:off x="457200" y="1371600"/>
            <a:ext cx="8458200" cy="5878532"/>
          </a:xfrm>
          <a:prstGeom prst="rect">
            <a:avLst/>
          </a:prstGeom>
        </p:spPr>
        <p:txBody>
          <a:bodyPr wrap="square">
            <a:spAutoFit/>
          </a:bodyPr>
          <a:lstStyle/>
          <a:p>
            <a:r>
              <a:rPr lang="en-US"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--Basic expectations and procedures</a:t>
            </a:r>
          </a:p>
          <a:p>
            <a:r>
              <a:rPr lang="en-US"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--Tips for helping with topic ideas, brainstorming for details, organizing,  researching, and proofreading</a:t>
            </a:r>
          </a:p>
          <a:p>
            <a:r>
              <a:rPr lang="en-US"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--How to help classmates write without doing the work for them</a:t>
            </a:r>
          </a:p>
          <a:p>
            <a:r>
              <a:rPr lang="en-US"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--How to build a good rapport with students (good “people skills”)</a:t>
            </a:r>
          </a:p>
          <a:p>
            <a:r>
              <a:rPr lang="en-US"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--How to use your Coach’s Binder</a:t>
            </a:r>
          </a:p>
          <a:p>
            <a:endParaRPr lang="en-US" sz="3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37687506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28600"/>
            <a:ext cx="8153400" cy="6601807"/>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en-US" sz="5400" b="1" dirty="0">
                <a:ln w="25400" cmpd="sng">
                  <a:solidFill>
                    <a:schemeClr val="tx1">
                      <a:lumMod val="60000"/>
                      <a:lumOff val="40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1.  Start with a warm welcome!</a:t>
            </a:r>
          </a:p>
          <a:p>
            <a:pPr lvl="0"/>
            <a:r>
              <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--Smile! </a:t>
            </a:r>
          </a:p>
          <a:p>
            <a:pPr lvl="0"/>
            <a:r>
              <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 </a:t>
            </a:r>
            <a:r>
              <a:rPr lang="en-US" sz="3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writer may be nervous or even </a:t>
            </a:r>
            <a:r>
              <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angry </a:t>
            </a:r>
            <a:r>
              <a:rPr lang="en-US" sz="3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about coming, so open with a “How’s it going?”, “What’s up?”, or other friendly banter to make him or her feel at ease. </a:t>
            </a:r>
            <a:endPar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a:p>
            <a:pPr lvl="0"/>
            <a:r>
              <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--Offer </a:t>
            </a:r>
            <a:r>
              <a:rPr lang="en-US" sz="3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them a piece of </a:t>
            </a:r>
            <a:r>
              <a:rPr lang="en-US"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rPr>
              <a:t>candy (after it’s clear they’re not just there for candy)</a:t>
            </a:r>
            <a:endParaRPr lang="en-US" sz="3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doni MT Black" pitchFamily="18" charset="0"/>
            </a:endParaRPr>
          </a:p>
        </p:txBody>
      </p:sp>
    </p:spTree>
    <p:extLst>
      <p:ext uri="{BB962C8B-B14F-4D97-AF65-F5344CB8AC3E}">
        <p14:creationId xmlns:p14="http://schemas.microsoft.com/office/powerpoint/2010/main" val="171267624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04800"/>
            <a:ext cx="7696200" cy="6247864"/>
          </a:xfrm>
          <a:prstGeom prst="rect">
            <a:avLst/>
          </a:prstGeom>
        </p:spPr>
        <p:txBody>
          <a:bodyPr wrap="square">
            <a:spAutoFit/>
          </a:bodyPr>
          <a:lstStyle/>
          <a:p>
            <a:r>
              <a:rPr lang="en-US" sz="4000" b="1" dirty="0">
                <a:ln w="25400" cmpd="sng">
                  <a:solidFill>
                    <a:schemeClr val="tx1">
                      <a:lumMod val="75000"/>
                      <a:lumOff val="2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doni MT Black" pitchFamily="18" charset="0"/>
              </a:rPr>
              <a:t>2.   Find out everything you can about the assignment.</a:t>
            </a:r>
          </a:p>
          <a:p>
            <a:pPr lvl="0"/>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--What </a:t>
            </a:r>
            <a:r>
              <a:rPr 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is the purpose of the writing assignment and who will be the audience?</a:t>
            </a:r>
          </a:p>
          <a:p>
            <a:pPr lvl="0"/>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--Ask </a:t>
            </a:r>
            <a:r>
              <a:rPr 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to see the rubric, grade sheet, and/or essay question.</a:t>
            </a:r>
          </a:p>
          <a:p>
            <a:pPr lvl="0"/>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--Find </a:t>
            </a:r>
            <a:r>
              <a:rPr 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out the due date and how many points the assignment is worth.</a:t>
            </a:r>
          </a:p>
          <a:p>
            <a:pPr lvl="0"/>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--Clarify </a:t>
            </a:r>
            <a:r>
              <a:rPr 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odoni MT Black" pitchFamily="18" charset="0"/>
              </a:rPr>
              <a:t>if the writer feels he or she understands the assignment.</a:t>
            </a:r>
          </a:p>
        </p:txBody>
      </p:sp>
    </p:spTree>
    <p:extLst>
      <p:ext uri="{BB962C8B-B14F-4D97-AF65-F5344CB8AC3E}">
        <p14:creationId xmlns:p14="http://schemas.microsoft.com/office/powerpoint/2010/main" val="1702781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ummer">
  <a:themeElements>
    <a:clrScheme name="Custom 4">
      <a:dk1>
        <a:sysClr val="windowText" lastClr="000000"/>
      </a:dk1>
      <a:lt1>
        <a:srgbClr val="A300C6"/>
      </a:lt1>
      <a:dk2>
        <a:srgbClr val="A300C6"/>
      </a:dk2>
      <a:lt2>
        <a:srgbClr val="700088"/>
      </a:lt2>
      <a:accent1>
        <a:srgbClr val="000000"/>
      </a:accent1>
      <a:accent2>
        <a:srgbClr val="3F3F3F"/>
      </a:accent2>
      <a:accent3>
        <a:srgbClr val="A300C6"/>
      </a:accent3>
      <a:accent4>
        <a:srgbClr val="9000AE"/>
      </a:accent4>
      <a:accent5>
        <a:srgbClr val="D71EFF"/>
      </a:accent5>
      <a:accent6>
        <a:srgbClr val="9000AE"/>
      </a:accent6>
      <a:hlink>
        <a:srgbClr val="DD43FF"/>
      </a:hlink>
      <a:folHlink>
        <a:srgbClr val="4E003F"/>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TotalTime>
  <Words>1041</Words>
  <Application>Microsoft Office PowerPoint</Application>
  <PresentationFormat>On-screen Show (4:3)</PresentationFormat>
  <Paragraphs>112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Summer</vt:lpstr>
      <vt:lpstr>Introduction  to Writin’  Titan Coaching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If there’s no draft, just help them where ever they’re at in the writing process. </vt:lpstr>
      <vt:lpstr>PowerPoint Presentation</vt:lpstr>
      <vt:lpstr>PowerPoint Presentation</vt:lpstr>
      <vt:lpstr>PowerPoint Presentation</vt:lpstr>
      <vt:lpstr>PowerPoint Presentation</vt:lpstr>
      <vt:lpstr>PowerPoint Presentation</vt:lpstr>
    </vt:vector>
  </TitlesOfParts>
  <Company>El Paso Gridley CUSD #11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Writin’  Titan Coaching</dc:title>
  <dc:creator>AutoBVT</dc:creator>
  <cp:lastModifiedBy>AutoBVT</cp:lastModifiedBy>
  <cp:revision>26</cp:revision>
  <cp:lastPrinted>2014-09-03T20:05:27Z</cp:lastPrinted>
  <dcterms:created xsi:type="dcterms:W3CDTF">2013-07-08T14:17:00Z</dcterms:created>
  <dcterms:modified xsi:type="dcterms:W3CDTF">2014-09-04T03:53:10Z</dcterms:modified>
</cp:coreProperties>
</file>