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6" r:id="rId3"/>
    <p:sldId id="259" r:id="rId4"/>
    <p:sldId id="267" r:id="rId5"/>
    <p:sldId id="266" r:id="rId6"/>
    <p:sldId id="268" r:id="rId7"/>
    <p:sldId id="269" r:id="rId8"/>
    <p:sldId id="263" r:id="rId9"/>
    <p:sldId id="264" r:id="rId10"/>
    <p:sldId id="277" r:id="rId11"/>
    <p:sldId id="270" r:id="rId12"/>
    <p:sldId id="271" r:id="rId13"/>
    <p:sldId id="274" r:id="rId14"/>
    <p:sldId id="27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2" autoAdjust="0"/>
  </p:normalViewPr>
  <p:slideViewPr>
    <p:cSldViewPr>
      <p:cViewPr varScale="1">
        <p:scale>
          <a:sx n="57" d="100"/>
          <a:sy n="57" d="100"/>
        </p:scale>
        <p:origin x="17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6A4A34C-44DD-460A-B6C0-6A677296D0A0}" type="datetimeFigureOut">
              <a:rPr lang="en-US" smtClean="0"/>
              <a:t>10/20/2017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D4C7227-8AAA-47E8-8DF2-919692C56776}" type="slidenum">
              <a:rPr lang="en-US" smtClean="0"/>
              <a:t>‹#›</a:t>
            </a:fld>
            <a:endParaRPr lang="en-US"/>
          </a:p>
        </p:txBody>
      </p:sp>
    </p:spTree>
    <p:extLst>
      <p:ext uri="{BB962C8B-B14F-4D97-AF65-F5344CB8AC3E}">
        <p14:creationId xmlns:p14="http://schemas.microsoft.com/office/powerpoint/2010/main" val="3122973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B1AD2D-89B3-4B8A-9969-754DC82FF803}" type="datetimeFigureOut">
              <a:rPr lang="en-US" smtClean="0"/>
              <a:t>10/20/2017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87D128-2AF3-4114-9734-86ACE5395FD1}" type="slidenum">
              <a:rPr lang="en-US" smtClean="0"/>
              <a:t>‹#›</a:t>
            </a:fld>
            <a:endParaRPr lang="en-US"/>
          </a:p>
        </p:txBody>
      </p:sp>
    </p:spTree>
    <p:extLst>
      <p:ext uri="{BB962C8B-B14F-4D97-AF65-F5344CB8AC3E}">
        <p14:creationId xmlns:p14="http://schemas.microsoft.com/office/powerpoint/2010/main" val="3621660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Presentation introduced by Mr. Martin.  Everyone is introduced.</a:t>
            </a:r>
          </a:p>
        </p:txBody>
      </p:sp>
      <p:sp>
        <p:nvSpPr>
          <p:cNvPr id="4" name="Slide Number Placeholder 3"/>
          <p:cNvSpPr>
            <a:spLocks noGrp="1"/>
          </p:cNvSpPr>
          <p:nvPr>
            <p:ph type="sldNum" sz="quarter" idx="10"/>
          </p:nvPr>
        </p:nvSpPr>
        <p:spPr/>
        <p:txBody>
          <a:bodyPr/>
          <a:lstStyle/>
          <a:p>
            <a:fld id="{FE87D128-2AF3-4114-9734-86ACE5395FD1}" type="slidenum">
              <a:rPr lang="en-US" smtClean="0"/>
              <a:t>1</a:t>
            </a:fld>
            <a:endParaRPr lang="en-US"/>
          </a:p>
        </p:txBody>
      </p:sp>
    </p:spTree>
    <p:extLst>
      <p:ext uri="{BB962C8B-B14F-4D97-AF65-F5344CB8AC3E}">
        <p14:creationId xmlns:p14="http://schemas.microsoft.com/office/powerpoint/2010/main" val="1123337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Allison Reads Point #4</a:t>
            </a:r>
          </a:p>
          <a:p>
            <a:endParaRPr lang="en-US" baseline="0" dirty="0"/>
          </a:p>
          <a:p>
            <a:r>
              <a:rPr lang="en-US" baseline="0" dirty="0"/>
              <a:t>Mr. Martin:  Adds, “At our junior high, we’ve seen the amount of writing that students are assigned increase, in part because teachers are reminded just by the presence of our writing center to try to incorporate writing into their instruction.  In terms of students, we’ve seen our number of consultations increase, because more and more students are finding out that working with a </a:t>
            </a:r>
            <a:r>
              <a:rPr lang="en-US" baseline="0" dirty="0" err="1"/>
              <a:t>Writin</a:t>
            </a:r>
            <a:r>
              <a:rPr lang="en-US" baseline="0" dirty="0"/>
              <a:t>’ Titan coach is helpful. The first year, we logged about </a:t>
            </a:r>
            <a:r>
              <a:rPr lang="en-US" baseline="0" dirty="0" err="1"/>
              <a:t>about</a:t>
            </a:r>
            <a:r>
              <a:rPr lang="en-US" baseline="0" dirty="0"/>
              <a:t> 350 consultations, the second, about 450, and last year it was just over 550.  I think the coolest thing that we’ve seen over time is that having a writing center has changed the way students write to some extent.  Generally, students are more conscientious about checking their work and </a:t>
            </a:r>
            <a:r>
              <a:rPr lang="en-US" baseline="0" dirty="0" err="1"/>
              <a:t>and</a:t>
            </a:r>
            <a:r>
              <a:rPr lang="en-US" baseline="0" dirty="0"/>
              <a:t> more open to their peers for help.  So, it’s definitely impacted how much we write and the manner in which we write.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E87D128-2AF3-4114-9734-86ACE5395FD1}" type="slidenum">
              <a:rPr lang="en-US" smtClean="0"/>
              <a:t>10</a:t>
            </a:fld>
            <a:endParaRPr lang="en-US"/>
          </a:p>
        </p:txBody>
      </p:sp>
    </p:spTree>
    <p:extLst>
      <p:ext uri="{BB962C8B-B14F-4D97-AF65-F5344CB8AC3E}">
        <p14:creationId xmlns:p14="http://schemas.microsoft.com/office/powerpoint/2010/main" val="284002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Presented by Mr.</a:t>
            </a:r>
            <a:r>
              <a:rPr lang="en-US" baseline="0" dirty="0"/>
              <a:t> Martin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E87D128-2AF3-4114-9734-86ACE5395FD1}" type="slidenum">
              <a:rPr lang="en-US" smtClean="0"/>
              <a:t>11</a:t>
            </a:fld>
            <a:endParaRPr lang="en-US"/>
          </a:p>
        </p:txBody>
      </p:sp>
    </p:spTree>
    <p:extLst>
      <p:ext uri="{BB962C8B-B14F-4D97-AF65-F5344CB8AC3E}">
        <p14:creationId xmlns:p14="http://schemas.microsoft.com/office/powerpoint/2010/main" val="11325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a:t>
            </a:r>
            <a:r>
              <a:rPr lang="en-US" baseline="0" dirty="0"/>
              <a:t> Martin shows off website.</a:t>
            </a:r>
            <a:endParaRPr lang="en-US" dirty="0"/>
          </a:p>
        </p:txBody>
      </p:sp>
      <p:sp>
        <p:nvSpPr>
          <p:cNvPr id="4" name="Slide Number Placeholder 3"/>
          <p:cNvSpPr>
            <a:spLocks noGrp="1"/>
          </p:cNvSpPr>
          <p:nvPr>
            <p:ph type="sldNum" sz="quarter" idx="10"/>
          </p:nvPr>
        </p:nvSpPr>
        <p:spPr/>
        <p:txBody>
          <a:bodyPr/>
          <a:lstStyle/>
          <a:p>
            <a:fld id="{FE87D128-2AF3-4114-9734-86ACE5395FD1}" type="slidenum">
              <a:rPr lang="en-US" smtClean="0"/>
              <a:t>12</a:t>
            </a:fld>
            <a:endParaRPr lang="en-US"/>
          </a:p>
        </p:txBody>
      </p:sp>
    </p:spTree>
    <p:extLst>
      <p:ext uri="{BB962C8B-B14F-4D97-AF65-F5344CB8AC3E}">
        <p14:creationId xmlns:p14="http://schemas.microsoft.com/office/powerpoint/2010/main" val="1483310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 Martin</a:t>
            </a:r>
          </a:p>
        </p:txBody>
      </p:sp>
      <p:sp>
        <p:nvSpPr>
          <p:cNvPr id="4" name="Slide Number Placeholder 3"/>
          <p:cNvSpPr>
            <a:spLocks noGrp="1"/>
          </p:cNvSpPr>
          <p:nvPr>
            <p:ph type="sldNum" sz="quarter" idx="10"/>
          </p:nvPr>
        </p:nvSpPr>
        <p:spPr/>
        <p:txBody>
          <a:bodyPr/>
          <a:lstStyle/>
          <a:p>
            <a:fld id="{FE87D128-2AF3-4114-9734-86ACE5395FD1}" type="slidenum">
              <a:rPr lang="en-US" smtClean="0"/>
              <a:t>13</a:t>
            </a:fld>
            <a:endParaRPr lang="en-US"/>
          </a:p>
        </p:txBody>
      </p:sp>
    </p:spTree>
    <p:extLst>
      <p:ext uri="{BB962C8B-B14F-4D97-AF65-F5344CB8AC3E}">
        <p14:creationId xmlns:p14="http://schemas.microsoft.com/office/powerpoint/2010/main" val="57138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 Martin concludes.</a:t>
            </a:r>
          </a:p>
        </p:txBody>
      </p:sp>
      <p:sp>
        <p:nvSpPr>
          <p:cNvPr id="4" name="Slide Number Placeholder 3"/>
          <p:cNvSpPr>
            <a:spLocks noGrp="1"/>
          </p:cNvSpPr>
          <p:nvPr>
            <p:ph type="sldNum" sz="quarter" idx="10"/>
          </p:nvPr>
        </p:nvSpPr>
        <p:spPr/>
        <p:txBody>
          <a:bodyPr/>
          <a:lstStyle/>
          <a:p>
            <a:fld id="{FE87D128-2AF3-4114-9734-86ACE5395FD1}" type="slidenum">
              <a:rPr lang="en-US" smtClean="0"/>
              <a:t>14</a:t>
            </a:fld>
            <a:endParaRPr lang="en-US"/>
          </a:p>
        </p:txBody>
      </p:sp>
    </p:spTree>
    <p:extLst>
      <p:ext uri="{BB962C8B-B14F-4D97-AF65-F5344CB8AC3E}">
        <p14:creationId xmlns:p14="http://schemas.microsoft.com/office/powerpoint/2010/main" val="6535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Mr.</a:t>
            </a:r>
            <a:r>
              <a:rPr lang="en-US" baseline="0" dirty="0"/>
              <a:t> Martin</a:t>
            </a:r>
            <a:r>
              <a:rPr lang="en-US" dirty="0"/>
              <a:t>:  Most</a:t>
            </a:r>
            <a:r>
              <a:rPr lang="en-US" baseline="0" dirty="0"/>
              <a:t> colleges feature a writing center, where students can come to meet with trained tutors.  Several high schools host writing centers, particularly in suburban Chicago.  There are only a handful of junior highs that have a writing center where students serve as the tutors. The </a:t>
            </a:r>
            <a:r>
              <a:rPr lang="en-US" baseline="0" dirty="0" err="1"/>
              <a:t>Writin</a:t>
            </a:r>
            <a:r>
              <a:rPr lang="en-US" baseline="0" dirty="0"/>
              <a:t>’ Titan program is the first in a network we’re working to create as part of the Illinois State Writing Project.</a:t>
            </a:r>
          </a:p>
          <a:p>
            <a:endParaRPr lang="en-US" baseline="0" dirty="0"/>
          </a:p>
        </p:txBody>
      </p:sp>
      <p:sp>
        <p:nvSpPr>
          <p:cNvPr id="4" name="Slide Number Placeholder 3"/>
          <p:cNvSpPr>
            <a:spLocks noGrp="1"/>
          </p:cNvSpPr>
          <p:nvPr>
            <p:ph type="sldNum" sz="quarter" idx="10"/>
          </p:nvPr>
        </p:nvSpPr>
        <p:spPr/>
        <p:txBody>
          <a:bodyPr/>
          <a:lstStyle/>
          <a:p>
            <a:fld id="{FE87D128-2AF3-4114-9734-86ACE5395FD1}" type="slidenum">
              <a:rPr lang="en-US" smtClean="0"/>
              <a:t>2</a:t>
            </a:fld>
            <a:endParaRPr lang="en-US"/>
          </a:p>
        </p:txBody>
      </p:sp>
    </p:spTree>
    <p:extLst>
      <p:ext uri="{BB962C8B-B14F-4D97-AF65-F5344CB8AC3E}">
        <p14:creationId xmlns:p14="http://schemas.microsoft.com/office/powerpoint/2010/main" val="13898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r>
              <a:rPr lang="en-US" baseline="0" dirty="0"/>
              <a:t>  Reads slide.</a:t>
            </a:r>
            <a:endParaRPr lang="en-US" dirty="0"/>
          </a:p>
          <a:p>
            <a:endParaRPr lang="en-US" dirty="0"/>
          </a:p>
          <a:p>
            <a:r>
              <a:rPr lang="en-US" dirty="0"/>
              <a:t>Mya:  Adds,</a:t>
            </a:r>
            <a:r>
              <a:rPr lang="en-US" baseline="0" dirty="0"/>
              <a:t> “</a:t>
            </a:r>
            <a:r>
              <a:rPr lang="en-US" dirty="0"/>
              <a:t>Again,</a:t>
            </a:r>
            <a:r>
              <a:rPr lang="en-US" baseline="0" dirty="0"/>
              <a:t> this is one of our main principles, to not just help the student with their paper, but to impart good writing practices so that our clients become more skilled writers.  For example, if a client has a bad introduction that needs revising, we don’t just help them rework the intro, we actually teach them about possible introduction strategies they can use in the future.”</a:t>
            </a:r>
          </a:p>
          <a:p>
            <a:endParaRPr lang="en-US" baseline="0" dirty="0"/>
          </a:p>
        </p:txBody>
      </p:sp>
      <p:sp>
        <p:nvSpPr>
          <p:cNvPr id="4" name="Slide Number Placeholder 3"/>
          <p:cNvSpPr>
            <a:spLocks noGrp="1"/>
          </p:cNvSpPr>
          <p:nvPr>
            <p:ph type="sldNum" sz="quarter" idx="10"/>
          </p:nvPr>
        </p:nvSpPr>
        <p:spPr/>
        <p:txBody>
          <a:bodyPr/>
          <a:lstStyle/>
          <a:p>
            <a:fld id="{FE87D128-2AF3-4114-9734-86ACE5395FD1}" type="slidenum">
              <a:rPr lang="en-US" smtClean="0"/>
              <a:t>3</a:t>
            </a:fld>
            <a:endParaRPr lang="en-US"/>
          </a:p>
        </p:txBody>
      </p:sp>
    </p:spTree>
    <p:extLst>
      <p:ext uri="{BB962C8B-B14F-4D97-AF65-F5344CB8AC3E}">
        <p14:creationId xmlns:p14="http://schemas.microsoft.com/office/powerpoint/2010/main" val="20531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Zhenya</a:t>
            </a:r>
            <a:r>
              <a:rPr lang="en-US" dirty="0"/>
              <a:t>:</a:t>
            </a:r>
            <a:r>
              <a:rPr lang="en-US" baseline="0" dirty="0"/>
              <a:t>  Reads slide</a:t>
            </a:r>
          </a:p>
          <a:p>
            <a:endParaRPr lang="en-US" dirty="0"/>
          </a:p>
          <a:p>
            <a:r>
              <a:rPr lang="en-US" baseline="0" dirty="0"/>
              <a:t>Allison:  Also, We’ll be showing you a short commercial we produced this year.  This video will be shown to all junior high students in their language arts classes to demonstrate how our writing center works.  </a:t>
            </a:r>
            <a:endParaRPr lang="en-US" dirty="0"/>
          </a:p>
        </p:txBody>
      </p:sp>
      <p:sp>
        <p:nvSpPr>
          <p:cNvPr id="4" name="Slide Number Placeholder 3"/>
          <p:cNvSpPr>
            <a:spLocks noGrp="1"/>
          </p:cNvSpPr>
          <p:nvPr>
            <p:ph type="sldNum" sz="quarter" idx="10"/>
          </p:nvPr>
        </p:nvSpPr>
        <p:spPr/>
        <p:txBody>
          <a:bodyPr/>
          <a:lstStyle/>
          <a:p>
            <a:fld id="{FE87D128-2AF3-4114-9734-86ACE5395FD1}" type="slidenum">
              <a:rPr lang="en-US" smtClean="0"/>
              <a:t>4</a:t>
            </a:fld>
            <a:endParaRPr lang="en-US"/>
          </a:p>
        </p:txBody>
      </p:sp>
    </p:spTree>
    <p:extLst>
      <p:ext uri="{BB962C8B-B14F-4D97-AF65-F5344CB8AC3E}">
        <p14:creationId xmlns:p14="http://schemas.microsoft.com/office/powerpoint/2010/main" val="844017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Marie: r</a:t>
            </a:r>
            <a:r>
              <a:rPr lang="en-US" baseline="0" dirty="0"/>
              <a:t>eads Point #1</a:t>
            </a:r>
          </a:p>
          <a:p>
            <a:endParaRPr lang="en-US" dirty="0"/>
          </a:p>
          <a:p>
            <a:r>
              <a:rPr lang="en-US" dirty="0"/>
              <a:t>Morgan:</a:t>
            </a:r>
            <a:r>
              <a:rPr lang="en-US" baseline="0" dirty="0"/>
              <a:t>  Adds, “Concerning the first bullet point, we actually consult with one another on our work because, as coaches, we know first-hand the value of talking about our writing with others.  </a:t>
            </a:r>
            <a:r>
              <a:rPr lang="en-US" dirty="0"/>
              <a:t>In addition to proofreading,</a:t>
            </a:r>
            <a:r>
              <a:rPr lang="en-US" baseline="0" dirty="0"/>
              <a:t> we help classmates come up with topics, brainstorm, research, and outline.  We’ll even help kids with tech-related issues.  We’ll also serve as an audience for classmates preparing a presentation.”</a:t>
            </a:r>
          </a:p>
          <a:p>
            <a:endParaRPr lang="en-US" dirty="0"/>
          </a:p>
          <a:p>
            <a:r>
              <a:rPr lang="en-US" dirty="0"/>
              <a:t>Morgan:  Reads Point #2</a:t>
            </a:r>
          </a:p>
          <a:p>
            <a:endParaRPr lang="en-US" dirty="0"/>
          </a:p>
          <a:p>
            <a:r>
              <a:rPr lang="en-US" dirty="0"/>
              <a:t>Mya:</a:t>
            </a:r>
            <a:r>
              <a:rPr lang="en-US" baseline="0" dirty="0"/>
              <a:t>  Adds </a:t>
            </a:r>
            <a:r>
              <a:rPr lang="en-US" dirty="0"/>
              <a:t>“</a:t>
            </a:r>
            <a:r>
              <a:rPr lang="en-US" i="1" dirty="0"/>
              <a:t>Non-directive</a:t>
            </a:r>
            <a:r>
              <a:rPr lang="en-US" dirty="0"/>
              <a:t> means that, as much as possible, we don’t tell our</a:t>
            </a:r>
            <a:r>
              <a:rPr lang="en-US" baseline="0" dirty="0"/>
              <a:t> classmates what to do.  We try to ask questions that guide them to think about their writing.  For example, instead of saying, ‘Put a period here,’ we might ask, ‘What’s this sentence missing?’  This way, students think through their own writing issues.”  </a:t>
            </a:r>
            <a:endParaRPr lang="en-US" dirty="0"/>
          </a:p>
        </p:txBody>
      </p:sp>
      <p:sp>
        <p:nvSpPr>
          <p:cNvPr id="4" name="Slide Number Placeholder 3"/>
          <p:cNvSpPr>
            <a:spLocks noGrp="1"/>
          </p:cNvSpPr>
          <p:nvPr>
            <p:ph type="sldNum" sz="quarter" idx="10"/>
          </p:nvPr>
        </p:nvSpPr>
        <p:spPr/>
        <p:txBody>
          <a:bodyPr/>
          <a:lstStyle/>
          <a:p>
            <a:fld id="{FE87D128-2AF3-4114-9734-86ACE5395FD1}" type="slidenum">
              <a:rPr lang="en-US" smtClean="0"/>
              <a:t>5</a:t>
            </a:fld>
            <a:endParaRPr lang="en-US"/>
          </a:p>
        </p:txBody>
      </p:sp>
    </p:spTree>
    <p:extLst>
      <p:ext uri="{BB962C8B-B14F-4D97-AF65-F5344CB8AC3E}">
        <p14:creationId xmlns:p14="http://schemas.microsoft.com/office/powerpoint/2010/main" val="387466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Allison:</a:t>
            </a:r>
            <a:r>
              <a:rPr lang="en-US" baseline="0" dirty="0"/>
              <a:t>  Reads Point #3</a:t>
            </a:r>
          </a:p>
          <a:p>
            <a:endParaRPr lang="en-US" baseline="0" dirty="0"/>
          </a:p>
          <a:p>
            <a:r>
              <a:rPr lang="en-US" baseline="0" dirty="0" err="1"/>
              <a:t>Zhenya</a:t>
            </a:r>
            <a:r>
              <a:rPr lang="en-US" baseline="0" dirty="0"/>
              <a:t>: Adds, “I</a:t>
            </a:r>
            <a:r>
              <a:rPr lang="en-US" dirty="0"/>
              <a:t>t’s really important that teachers get a sense of what their students</a:t>
            </a:r>
            <a:r>
              <a:rPr lang="en-US" baseline="0" dirty="0"/>
              <a:t> accomplished during a coaching session.  That way, they can see how the session helped their student and whether it was worthwhile.  The teacher will also know where to pick up with the student, or whether to write another pass.  We’re kind of like teachers’ minions.  What a teacher can’t get to, in terms of one-to-one writing help, we can.”</a:t>
            </a:r>
          </a:p>
          <a:p>
            <a:endParaRPr lang="en-US" baseline="0" dirty="0"/>
          </a:p>
          <a:p>
            <a:r>
              <a:rPr lang="en-US" baseline="0" dirty="0"/>
              <a:t>Others:  Hand out copies of “session summary.”</a:t>
            </a:r>
          </a:p>
          <a:p>
            <a:endParaRPr lang="en-US" baseline="0" dirty="0"/>
          </a:p>
          <a:p>
            <a:r>
              <a:rPr lang="en-US" baseline="0" dirty="0" err="1"/>
              <a:t>Zhenya</a:t>
            </a:r>
            <a:r>
              <a:rPr lang="en-US" baseline="0" dirty="0"/>
              <a:t>:  Reads Point #4</a:t>
            </a:r>
          </a:p>
          <a:p>
            <a:endParaRPr lang="en-US" baseline="0" dirty="0"/>
          </a:p>
          <a:p>
            <a:r>
              <a:rPr lang="en-US" baseline="0" dirty="0"/>
              <a:t>Allison:  We get reminded over and over by Mr. Martin that as we tutor, we should be teaching, not just correcting.  </a:t>
            </a:r>
          </a:p>
        </p:txBody>
      </p:sp>
      <p:sp>
        <p:nvSpPr>
          <p:cNvPr id="4" name="Slide Number Placeholder 3"/>
          <p:cNvSpPr>
            <a:spLocks noGrp="1"/>
          </p:cNvSpPr>
          <p:nvPr>
            <p:ph type="sldNum" sz="quarter" idx="10"/>
          </p:nvPr>
        </p:nvSpPr>
        <p:spPr/>
        <p:txBody>
          <a:bodyPr/>
          <a:lstStyle/>
          <a:p>
            <a:fld id="{FE87D128-2AF3-4114-9734-86ACE5395FD1}" type="slidenum">
              <a:rPr lang="en-US" smtClean="0"/>
              <a:t>6</a:t>
            </a:fld>
            <a:endParaRPr lang="en-US"/>
          </a:p>
        </p:txBody>
      </p:sp>
    </p:spTree>
    <p:extLst>
      <p:ext uri="{BB962C8B-B14F-4D97-AF65-F5344CB8AC3E}">
        <p14:creationId xmlns:p14="http://schemas.microsoft.com/office/powerpoint/2010/main" val="3122683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itchFamily="34" charset="0"/>
              <a:buNone/>
            </a:pPr>
            <a:r>
              <a:rPr lang="en-US" sz="1200" dirty="0">
                <a:latin typeface="+mn-lt"/>
                <a:cs typeface="Aharoni" pitchFamily="2" charset="-79"/>
              </a:rPr>
              <a:t>Morgan:</a:t>
            </a:r>
            <a:r>
              <a:rPr lang="en-US" sz="1200" baseline="0" dirty="0">
                <a:latin typeface="+mn-lt"/>
                <a:cs typeface="Aharoni" pitchFamily="2" charset="-79"/>
              </a:rPr>
              <a:t>  Reads slide</a:t>
            </a:r>
            <a:endParaRPr lang="en-US" sz="1200" dirty="0">
              <a:latin typeface="+mn-lt"/>
              <a:cs typeface="Aharoni" pitchFamily="2" charset="-79"/>
            </a:endParaRPr>
          </a:p>
          <a:p>
            <a:pPr marL="0" lvl="0" indent="0">
              <a:buFont typeface="Arial" pitchFamily="34" charset="0"/>
              <a:buNone/>
            </a:pPr>
            <a:endParaRPr lang="en-US" sz="1200" dirty="0">
              <a:latin typeface="+mn-lt"/>
              <a:cs typeface="Aharoni" pitchFamily="2" charset="-79"/>
            </a:endParaRPr>
          </a:p>
          <a:p>
            <a:pPr marL="0" lvl="0" indent="0">
              <a:buFont typeface="Arial" pitchFamily="34" charset="0"/>
              <a:buNone/>
            </a:pPr>
            <a:r>
              <a:rPr lang="en-US" sz="1200" dirty="0">
                <a:latin typeface="+mn-lt"/>
                <a:cs typeface="Aharoni" pitchFamily="2" charset="-79"/>
              </a:rPr>
              <a:t>Mya:</a:t>
            </a:r>
            <a:r>
              <a:rPr lang="en-US" sz="1200" baseline="0" dirty="0">
                <a:latin typeface="+mn-lt"/>
                <a:cs typeface="Aharoni" pitchFamily="2" charset="-79"/>
              </a:rPr>
              <a:t>  During our first quarter training, we cover lots of topics.  For example, we discuss how to help classmates brainstorm.  We also talk about how to address higher-order concerns like organization and staying on topic before we address lower-order concerns, like grammar and punctuation.  As Mr. Martin tells us, don’t wax the car if the engine won’t even run.  We practice how to be good listeners and how to play “devil’s advocate” without being mean.  We also practice proofreading strategies, like having classmates read their work aloud to find their own errors.</a:t>
            </a:r>
          </a:p>
          <a:p>
            <a:pPr marL="0" lvl="0" indent="0">
              <a:buFont typeface="Arial" pitchFamily="34" charset="0"/>
              <a:buNone/>
            </a:pPr>
            <a:endParaRPr lang="en-US" sz="1200" baseline="0" dirty="0">
              <a:latin typeface="+mn-lt"/>
              <a:cs typeface="Aharoni" pitchFamily="2" charset="-79"/>
            </a:endParaRPr>
          </a:p>
          <a:p>
            <a:pPr marL="0" lvl="0" indent="0">
              <a:buFont typeface="Arial" pitchFamily="34" charset="0"/>
              <a:buNone/>
            </a:pPr>
            <a:r>
              <a:rPr lang="en-US" sz="1200" baseline="0" dirty="0" err="1">
                <a:latin typeface="+mn-lt"/>
                <a:cs typeface="Aharoni" pitchFamily="2" charset="-79"/>
              </a:rPr>
              <a:t>Zhenya</a:t>
            </a:r>
            <a:r>
              <a:rPr lang="en-US" sz="1200" baseline="0" dirty="0">
                <a:latin typeface="+mn-lt"/>
                <a:cs typeface="Aharoni" pitchFamily="2" charset="-79"/>
              </a:rPr>
              <a:t>:  We also talk about how to handle sticky situations, like when we think a classmate is plagiarizing.   </a:t>
            </a:r>
            <a:r>
              <a:rPr lang="en-US" baseline="0" dirty="0">
                <a:latin typeface="+mn-lt"/>
              </a:rPr>
              <a:t>On one hand, we don’t want to rat on the student, but on the other hand, students need to know that copy and paste won’t work.  So, we give them tips on avoiding plagiarism, like how to properly cite sources.  Also, we’ve been instructed to tell any copy/</a:t>
            </a:r>
            <a:r>
              <a:rPr lang="en-US" baseline="0" dirty="0" err="1">
                <a:latin typeface="+mn-lt"/>
              </a:rPr>
              <a:t>pasters</a:t>
            </a:r>
            <a:r>
              <a:rPr lang="en-US" baseline="0" dirty="0">
                <a:latin typeface="+mn-lt"/>
              </a:rPr>
              <a:t> that we won’t tell on them, but that’s because we won’t have too.  The teacher will easily spot it.</a:t>
            </a:r>
          </a:p>
          <a:p>
            <a:pPr marL="0" lvl="0" indent="0">
              <a:buFont typeface="Arial" pitchFamily="34" charset="0"/>
              <a:buNone/>
            </a:pPr>
            <a:endParaRPr lang="en-US" baseline="0" dirty="0">
              <a:latin typeface="+mn-lt"/>
            </a:endParaRPr>
          </a:p>
          <a:p>
            <a:pPr marL="0" lvl="0" indent="0">
              <a:buFont typeface="Arial" pitchFamily="34" charset="0"/>
              <a:buNone/>
            </a:pPr>
            <a:r>
              <a:rPr lang="en-US" baseline="0" dirty="0">
                <a:latin typeface="+mn-lt"/>
              </a:rPr>
              <a:t>Allison:  During training, we create a coach’s binder.  In it, there are, for example, different introduction and conclusion strategies, a list of transitions, sample outlining sheet, and basic coaching procedures.  We keep our binders on hand while coaching in case we need them.  We’ll pass it around so you can take a look.</a:t>
            </a:r>
          </a:p>
          <a:p>
            <a:pPr marL="0" lvl="0" indent="0">
              <a:buFont typeface="Arial" pitchFamily="34" charset="0"/>
              <a:buNone/>
            </a:pPr>
            <a:endParaRPr lang="en-US" baseline="0" dirty="0">
              <a:latin typeface="+mn-lt"/>
            </a:endParaRPr>
          </a:p>
          <a:p>
            <a:pPr marL="0" lvl="0" indent="0">
              <a:buFont typeface="Arial" pitchFamily="34" charset="0"/>
              <a:buNone/>
            </a:pPr>
            <a:r>
              <a:rPr lang="en-US" baseline="0" dirty="0">
                <a:latin typeface="+mn-lt"/>
              </a:rPr>
              <a:t>Coaches:  Anything else we’ve learned from training?</a:t>
            </a:r>
            <a:endParaRPr lang="en-US" dirty="0">
              <a:latin typeface="+mn-lt"/>
            </a:endParaRPr>
          </a:p>
        </p:txBody>
      </p:sp>
      <p:sp>
        <p:nvSpPr>
          <p:cNvPr id="4" name="Slide Number Placeholder 3"/>
          <p:cNvSpPr>
            <a:spLocks noGrp="1"/>
          </p:cNvSpPr>
          <p:nvPr>
            <p:ph type="sldNum" sz="quarter" idx="10"/>
          </p:nvPr>
        </p:nvSpPr>
        <p:spPr/>
        <p:txBody>
          <a:bodyPr/>
          <a:lstStyle/>
          <a:p>
            <a:fld id="{FE87D128-2AF3-4114-9734-86ACE5395FD1}" type="slidenum">
              <a:rPr lang="en-US" smtClean="0"/>
              <a:t>7</a:t>
            </a:fld>
            <a:endParaRPr lang="en-US"/>
          </a:p>
        </p:txBody>
      </p:sp>
    </p:spTree>
    <p:extLst>
      <p:ext uri="{BB962C8B-B14F-4D97-AF65-F5344CB8AC3E}">
        <p14:creationId xmlns:p14="http://schemas.microsoft.com/office/powerpoint/2010/main" val="631546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Morgan:</a:t>
            </a:r>
            <a:r>
              <a:rPr lang="en-US" baseline="0" dirty="0"/>
              <a:t>  Reads Point #1</a:t>
            </a:r>
          </a:p>
          <a:p>
            <a:endParaRPr lang="en-US" baseline="0" dirty="0"/>
          </a:p>
          <a:p>
            <a:r>
              <a:rPr lang="en-US" baseline="0" dirty="0"/>
              <a:t>Mr. Martin:  Adds, “</a:t>
            </a:r>
            <a:r>
              <a:rPr lang="en-US" dirty="0"/>
              <a:t>Collaboration</a:t>
            </a:r>
            <a:r>
              <a:rPr lang="en-US" baseline="0" dirty="0"/>
              <a:t> is often the forgotten element in the writing process of students.  However, it’s real-world life skill.  When adults craft pieces of writing at their work, it often involves the input of co-workers.  It really just makes sense for students to start to develop in school the habit of having others help them sharpen their writing.”</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E87D128-2AF3-4114-9734-86ACE5395FD1}" type="slidenum">
              <a:rPr lang="en-US" smtClean="0"/>
              <a:t>8</a:t>
            </a:fld>
            <a:endParaRPr lang="en-US"/>
          </a:p>
        </p:txBody>
      </p:sp>
    </p:spTree>
    <p:extLst>
      <p:ext uri="{BB962C8B-B14F-4D97-AF65-F5344CB8AC3E}">
        <p14:creationId xmlns:p14="http://schemas.microsoft.com/office/powerpoint/2010/main" val="125777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a:t>Zhenya</a:t>
            </a:r>
            <a:r>
              <a:rPr lang="en-US" baseline="0" dirty="0"/>
              <a:t>: reads Point #2</a:t>
            </a:r>
          </a:p>
          <a:p>
            <a:endParaRPr lang="en-US" baseline="0" dirty="0"/>
          </a:p>
          <a:p>
            <a:r>
              <a:rPr lang="en-US" baseline="0" dirty="0"/>
              <a:t>Mr. Martin:  Adds, “by ‘nuts and bolts,’ we’re referring to issues like grammar, punctuation, and standard conventions.  A social studies teacher, for example, may not want to take the class time to discuss how to properly incorporate quotations.  They could, instead, give writing center referrals to the students who need it.  Also, teachers often deal with over 100 students daily.  To keep up with the writing of each student is   </a:t>
            </a:r>
          </a:p>
          <a:p>
            <a:r>
              <a:rPr lang="en-US" baseline="0" dirty="0"/>
              <a:t>impossible.  So, if a teacher knows a kid is struggling, but doesn’t have the time to get to them, they can hand out a writing center referral.” </a:t>
            </a:r>
            <a:endParaRPr lang="en-US" dirty="0"/>
          </a:p>
          <a:p>
            <a:endParaRPr lang="en-US" dirty="0"/>
          </a:p>
          <a:p>
            <a:r>
              <a:rPr lang="en-US" dirty="0"/>
              <a:t>Morgan:</a:t>
            </a:r>
            <a:r>
              <a:rPr lang="en-US" baseline="0" dirty="0"/>
              <a:t>  Reads Point #3</a:t>
            </a:r>
            <a:endParaRPr lang="en-US" dirty="0"/>
          </a:p>
          <a:p>
            <a:endParaRPr lang="en-US" baseline="0" dirty="0"/>
          </a:p>
          <a:p>
            <a:r>
              <a:rPr lang="en-US" baseline="0" dirty="0"/>
              <a:t>Mr. Martin:  Adds, “It’s difficult for teachers to challenge each individual student at their own level of skill and knowledge.  At least in writing, this is one way to build in differentiation.  It’s Response-to-Intervention with writing, in a way.  Writers at a lower skill level can receive extra instruction and one-on-one time from a peer tutor to help them improve, and writers at a higher skill level get to practice and pass on their knowledge.  As the saying goes, to really learn something, you must teach it.  This is true for peer tutors.”</a:t>
            </a:r>
          </a:p>
        </p:txBody>
      </p:sp>
      <p:sp>
        <p:nvSpPr>
          <p:cNvPr id="4" name="Slide Number Placeholder 3"/>
          <p:cNvSpPr>
            <a:spLocks noGrp="1"/>
          </p:cNvSpPr>
          <p:nvPr>
            <p:ph type="sldNum" sz="quarter" idx="10"/>
          </p:nvPr>
        </p:nvSpPr>
        <p:spPr/>
        <p:txBody>
          <a:bodyPr/>
          <a:lstStyle/>
          <a:p>
            <a:fld id="{FE87D128-2AF3-4114-9734-86ACE5395FD1}" type="slidenum">
              <a:rPr lang="en-US" smtClean="0"/>
              <a:t>9</a:t>
            </a:fld>
            <a:endParaRPr lang="en-US"/>
          </a:p>
        </p:txBody>
      </p:sp>
    </p:spTree>
    <p:extLst>
      <p:ext uri="{BB962C8B-B14F-4D97-AF65-F5344CB8AC3E}">
        <p14:creationId xmlns:p14="http://schemas.microsoft.com/office/powerpoint/2010/main" val="3969205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39D0089C-CA10-4E87-AC06-AE6354BF3AE4}" type="datetimeFigureOut">
              <a:rPr lang="en-US" smtClean="0"/>
              <a:t>10/20/2017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E62DEFA8-CE75-4299-8499-DC472D8393F3}"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39D0089C-CA10-4E87-AC06-AE6354BF3AE4}" type="datetimeFigureOut">
              <a:rPr lang="en-US" smtClean="0"/>
              <a:t>10/20/2017</a:t>
            </a:fld>
            <a:endParaRPr lang="en-US"/>
          </a:p>
        </p:txBody>
      </p:sp>
      <p:sp>
        <p:nvSpPr>
          <p:cNvPr id="14" name="Slide Number Placeholder 13"/>
          <p:cNvSpPr>
            <a:spLocks noGrp="1"/>
          </p:cNvSpPr>
          <p:nvPr>
            <p:ph type="sldNum" sz="quarter" idx="11"/>
          </p:nvPr>
        </p:nvSpPr>
        <p:spPr/>
        <p:txBody>
          <a:bodyPr/>
          <a:lstStyle/>
          <a:p>
            <a:fld id="{E62DEFA8-CE75-4299-8499-DC472D8393F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39D0089C-CA10-4E87-AC06-AE6354BF3AE4}" type="datetimeFigureOut">
              <a:rPr lang="en-US" smtClean="0"/>
              <a:t>10/20/2017</a:t>
            </a:fld>
            <a:endParaRPr lang="en-US"/>
          </a:p>
        </p:txBody>
      </p:sp>
      <p:sp>
        <p:nvSpPr>
          <p:cNvPr id="14" name="Slide Number Placeholder 13"/>
          <p:cNvSpPr>
            <a:spLocks noGrp="1"/>
          </p:cNvSpPr>
          <p:nvPr>
            <p:ph type="sldNum" sz="quarter" idx="11"/>
          </p:nvPr>
        </p:nvSpPr>
        <p:spPr/>
        <p:txBody>
          <a:bodyPr/>
          <a:lstStyle/>
          <a:p>
            <a:fld id="{E62DEFA8-CE75-4299-8499-DC472D8393F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fld id="{39D0089C-CA10-4E87-AC06-AE6354BF3AE4}" type="datetimeFigureOut">
              <a:rPr lang="en-US" smtClean="0"/>
              <a:t>10/20/2017</a:t>
            </a:fld>
            <a:endParaRPr lang="en-US"/>
          </a:p>
        </p:txBody>
      </p:sp>
      <p:sp>
        <p:nvSpPr>
          <p:cNvPr id="11" name="Slide Number Placeholder 10"/>
          <p:cNvSpPr>
            <a:spLocks noGrp="1"/>
          </p:cNvSpPr>
          <p:nvPr>
            <p:ph type="sldNum" sz="quarter" idx="11"/>
          </p:nvPr>
        </p:nvSpPr>
        <p:spPr/>
        <p:txBody>
          <a:bodyPr/>
          <a:lstStyle/>
          <a:p>
            <a:fld id="{E62DEFA8-CE75-4299-8499-DC472D8393F3}"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39D0089C-CA10-4E87-AC06-AE6354BF3AE4}" type="datetimeFigureOut">
              <a:rPr lang="en-US" smtClean="0"/>
              <a:t>10/20/2017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E62DEFA8-CE75-4299-8499-DC472D8393F3}"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fld id="{39D0089C-CA10-4E87-AC06-AE6354BF3AE4}" type="datetimeFigureOut">
              <a:rPr lang="en-US" smtClean="0"/>
              <a:t>10/20/2017</a:t>
            </a:fld>
            <a:endParaRPr lang="en-US"/>
          </a:p>
        </p:txBody>
      </p:sp>
      <p:sp>
        <p:nvSpPr>
          <p:cNvPr id="13" name="Slide Number Placeholder 12"/>
          <p:cNvSpPr>
            <a:spLocks noGrp="1"/>
          </p:cNvSpPr>
          <p:nvPr>
            <p:ph type="sldNum" sz="quarter" idx="11"/>
          </p:nvPr>
        </p:nvSpPr>
        <p:spPr/>
        <p:txBody>
          <a:bodyPr/>
          <a:lstStyle/>
          <a:p>
            <a:fld id="{E62DEFA8-CE75-4299-8499-DC472D8393F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fld id="{39D0089C-CA10-4E87-AC06-AE6354BF3AE4}" type="datetimeFigureOut">
              <a:rPr lang="en-US" smtClean="0"/>
              <a:t>10/20/2017</a:t>
            </a:fld>
            <a:endParaRPr lang="en-US"/>
          </a:p>
        </p:txBody>
      </p:sp>
      <p:sp>
        <p:nvSpPr>
          <p:cNvPr id="14" name="Slide Number Placeholder 13"/>
          <p:cNvSpPr>
            <a:spLocks noGrp="1"/>
          </p:cNvSpPr>
          <p:nvPr>
            <p:ph type="sldNum" sz="quarter" idx="11"/>
          </p:nvPr>
        </p:nvSpPr>
        <p:spPr/>
        <p:txBody>
          <a:bodyPr/>
          <a:lstStyle/>
          <a:p>
            <a:fld id="{E62DEFA8-CE75-4299-8499-DC472D8393F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39D0089C-CA10-4E87-AC06-AE6354BF3AE4}" type="datetimeFigureOut">
              <a:rPr lang="en-US" smtClean="0"/>
              <a:t>10/20/2017</a:t>
            </a:fld>
            <a:endParaRPr lang="en-US"/>
          </a:p>
        </p:txBody>
      </p:sp>
      <p:sp>
        <p:nvSpPr>
          <p:cNvPr id="10" name="Slide Number Placeholder 9"/>
          <p:cNvSpPr>
            <a:spLocks noGrp="1"/>
          </p:cNvSpPr>
          <p:nvPr>
            <p:ph type="sldNum" sz="quarter" idx="11"/>
          </p:nvPr>
        </p:nvSpPr>
        <p:spPr/>
        <p:txBody>
          <a:bodyPr/>
          <a:lstStyle/>
          <a:p>
            <a:fld id="{E62DEFA8-CE75-4299-8499-DC472D8393F3}"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9D0089C-CA10-4E87-AC06-AE6354BF3AE4}" type="datetimeFigureOut">
              <a:rPr lang="en-US" smtClean="0"/>
              <a:t>10/20/2017</a:t>
            </a:fld>
            <a:endParaRPr lang="en-US"/>
          </a:p>
        </p:txBody>
      </p:sp>
      <p:sp>
        <p:nvSpPr>
          <p:cNvPr id="9" name="Slide Number Placeholder 8"/>
          <p:cNvSpPr>
            <a:spLocks noGrp="1"/>
          </p:cNvSpPr>
          <p:nvPr>
            <p:ph type="sldNum" sz="quarter" idx="11"/>
          </p:nvPr>
        </p:nvSpPr>
        <p:spPr/>
        <p:txBody>
          <a:bodyPr/>
          <a:lstStyle/>
          <a:p>
            <a:fld id="{E62DEFA8-CE75-4299-8499-DC472D8393F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39D0089C-CA10-4E87-AC06-AE6354BF3AE4}" type="datetimeFigureOut">
              <a:rPr lang="en-US" smtClean="0"/>
              <a:t>10/20/2017</a:t>
            </a:fld>
            <a:endParaRPr lang="en-US"/>
          </a:p>
        </p:txBody>
      </p:sp>
      <p:sp>
        <p:nvSpPr>
          <p:cNvPr id="16" name="Slide Number Placeholder 15"/>
          <p:cNvSpPr>
            <a:spLocks noGrp="1"/>
          </p:cNvSpPr>
          <p:nvPr>
            <p:ph type="sldNum" sz="quarter" idx="11"/>
          </p:nvPr>
        </p:nvSpPr>
        <p:spPr/>
        <p:txBody>
          <a:bodyPr/>
          <a:lstStyle/>
          <a:p>
            <a:fld id="{E62DEFA8-CE75-4299-8499-DC472D8393F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15"/>
          <p:cNvSpPr>
            <a:spLocks noGrp="1"/>
          </p:cNvSpPr>
          <p:nvPr>
            <p:ph type="dt" sz="half" idx="10"/>
          </p:nvPr>
        </p:nvSpPr>
        <p:spPr/>
        <p:txBody>
          <a:bodyPr/>
          <a:lstStyle/>
          <a:p>
            <a:fld id="{39D0089C-CA10-4E87-AC06-AE6354BF3AE4}" type="datetimeFigureOut">
              <a:rPr lang="en-US" smtClean="0"/>
              <a:t>10/20/2017</a:t>
            </a:fld>
            <a:endParaRPr lang="en-US"/>
          </a:p>
        </p:txBody>
      </p:sp>
      <p:sp>
        <p:nvSpPr>
          <p:cNvPr id="17" name="Slide Number Placeholder 16"/>
          <p:cNvSpPr>
            <a:spLocks noGrp="1"/>
          </p:cNvSpPr>
          <p:nvPr>
            <p:ph type="sldNum" sz="quarter" idx="11"/>
          </p:nvPr>
        </p:nvSpPr>
        <p:spPr/>
        <p:txBody>
          <a:bodyPr/>
          <a:lstStyle/>
          <a:p>
            <a:fld id="{E62DEFA8-CE75-4299-8499-DC472D8393F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E62DEFA8-CE75-4299-8499-DC472D8393F3}"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39D0089C-CA10-4E87-AC06-AE6354BF3AE4}" type="datetimeFigureOut">
              <a:rPr lang="en-US" smtClean="0"/>
              <a:t>10/20/2017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HrVDyJKJcN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ritintitans.weebly.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lPvQryRYZ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0999" y="457200"/>
            <a:ext cx="5486401" cy="6001643"/>
          </a:xfrm>
          <a:prstGeom prst="rect">
            <a:avLst/>
          </a:prstGeom>
          <a:noFill/>
        </p:spPr>
        <p:txBody>
          <a:bodyPr wrap="square" rtlCol="0">
            <a:spAutoFit/>
          </a:bodyPr>
          <a:lstStyle/>
          <a:p>
            <a:pPr algn="ctr"/>
            <a:r>
              <a:rPr lang="en-US" sz="36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The Student-Staffed Writing Center: RE-invigorating Your </a:t>
            </a:r>
          </a:p>
          <a:p>
            <a:pPr algn="ctr"/>
            <a:r>
              <a:rPr lang="en-US" sz="36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School's Writing Culture</a:t>
            </a:r>
          </a:p>
          <a:p>
            <a:pPr algn="ctr"/>
            <a:endParaRPr lang="en-US" sz="36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endParaRPr>
          </a:p>
          <a:p>
            <a:pPr algn="ctr"/>
            <a:r>
              <a:rPr lang="en-US" sz="2800" b="1" i="1" dirty="0" err="1">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Zhenya</a:t>
            </a:r>
            <a:r>
              <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 Fey</a:t>
            </a:r>
          </a:p>
          <a:p>
            <a:pPr algn="ctr"/>
            <a:r>
              <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Allison Probst</a:t>
            </a:r>
          </a:p>
          <a:p>
            <a:pPr algn="ctr"/>
            <a:r>
              <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Morgan Render</a:t>
            </a:r>
          </a:p>
          <a:p>
            <a:pPr algn="ctr"/>
            <a:r>
              <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Mya Gramm</a:t>
            </a:r>
          </a:p>
          <a:p>
            <a:pPr algn="ctr"/>
            <a:r>
              <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Rich Martin</a:t>
            </a:r>
          </a:p>
          <a:p>
            <a:pPr algn="ctr"/>
            <a:endParaRPr lang="en-US" sz="2800" b="1" i="1" dirty="0">
              <a:ln w="17780" cmpd="sng">
                <a:solidFill>
                  <a:schemeClr val="tx1"/>
                </a:solidFill>
                <a:prstDash val="solid"/>
                <a:miter lim="800000"/>
              </a:ln>
              <a:solidFill>
                <a:srgbClr val="7030A0"/>
              </a:solidFill>
              <a:effectLst>
                <a:outerShdw blurRad="50800" algn="tl" rotWithShape="0">
                  <a:srgbClr val="000000"/>
                </a:outerShdw>
              </a:effectLst>
              <a:latin typeface="Aharoni" pitchFamily="2" charset="-79"/>
              <a:cs typeface="Aharoni" pitchFamily="2" charset="-79"/>
            </a:endParaRPr>
          </a:p>
          <a:p>
            <a:pPr algn="ctr"/>
            <a:endParaRPr lang="en-US" sz="3600" b="1" dirty="0">
              <a:ln w="17780" cmpd="sng">
                <a:solidFill>
                  <a:schemeClr val="tx1"/>
                </a:solidFill>
                <a:prstDash val="solid"/>
                <a:miter lim="800000"/>
              </a:ln>
              <a:solidFill>
                <a:srgbClr val="7030A0"/>
              </a:solidFill>
              <a:effectLst>
                <a:outerShdw blurRad="50800" algn="tl" rotWithShape="0">
                  <a:srgbClr val="000000"/>
                </a:outerShdw>
              </a:effectLst>
              <a:latin typeface="Aharoni" pitchFamily="2" charset="-79"/>
              <a:cs typeface="Aharoni" pitchFamily="2" charset="-79"/>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667000"/>
            <a:ext cx="2728030" cy="284169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189569961"/>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3005" y="1600200"/>
            <a:ext cx="8153400" cy="4647426"/>
          </a:xfrm>
          <a:prstGeom prst="rect">
            <a:avLst/>
          </a:prstGeom>
        </p:spPr>
        <p:txBody>
          <a:bodyPr wrap="square">
            <a:spAutoFit/>
          </a:bodyPr>
          <a:lstStyle/>
          <a:p>
            <a:r>
              <a:rPr lang="en-US" sz="3600" dirty="0">
                <a:latin typeface="Aharoni" pitchFamily="2" charset="-79"/>
                <a:cs typeface="Aharoni" pitchFamily="2" charset="-79"/>
              </a:rPr>
              <a:t>4</a:t>
            </a:r>
            <a:r>
              <a:rPr lang="en-US" sz="3600" dirty="0">
                <a:latin typeface="Century Gothic" panose="020B0502020202020204" pitchFamily="34" charset="0"/>
                <a:cs typeface="Aharoni" pitchFamily="2" charset="-79"/>
              </a:rPr>
              <a:t>. Re-invigorating a School-wide Writing Environment</a:t>
            </a:r>
          </a:p>
          <a:p>
            <a:pPr marL="800100" lvl="1" indent="-342900">
              <a:buFont typeface="Arial" pitchFamily="34" charset="0"/>
              <a:buChar char="•"/>
            </a:pPr>
            <a:r>
              <a:rPr lang="en-US" sz="2400" dirty="0">
                <a:latin typeface="Century Gothic" panose="020B0502020202020204" pitchFamily="34" charset="0"/>
                <a:cs typeface="Aharoni" pitchFamily="2" charset="-79"/>
              </a:rPr>
              <a:t> </a:t>
            </a:r>
            <a:r>
              <a:rPr lang="en-US" sz="2800" dirty="0">
                <a:latin typeface="Century Gothic" panose="020B0502020202020204" pitchFamily="34" charset="0"/>
                <a:cs typeface="Aharoni" pitchFamily="2" charset="-79"/>
              </a:rPr>
              <a:t>It promotes an appreciation for the value of  writing across the subjects and among all students and staff.</a:t>
            </a:r>
          </a:p>
          <a:p>
            <a:pPr marL="800100" lvl="1" indent="-342900">
              <a:buFont typeface="Arial" pitchFamily="34" charset="0"/>
              <a:buChar char="•"/>
            </a:pPr>
            <a:r>
              <a:rPr lang="en-US" sz="2800" dirty="0">
                <a:latin typeface="Century Gothic" panose="020B0502020202020204" pitchFamily="34" charset="0"/>
                <a:cs typeface="Aharoni" pitchFamily="2" charset="-79"/>
              </a:rPr>
              <a:t> Teachers are reminded and encouraged  </a:t>
            </a:r>
          </a:p>
          <a:p>
            <a:pPr lvl="1"/>
            <a:r>
              <a:rPr lang="en-US" sz="2800" dirty="0">
                <a:latin typeface="Century Gothic" panose="020B0502020202020204" pitchFamily="34" charset="0"/>
                <a:cs typeface="Aharoni" pitchFamily="2" charset="-79"/>
              </a:rPr>
              <a:t>    to incorporate writing in their classrooms.</a:t>
            </a:r>
          </a:p>
          <a:p>
            <a:pPr marL="800100" lvl="1" indent="-342900">
              <a:buFont typeface="Arial" pitchFamily="34" charset="0"/>
              <a:buChar char="•"/>
            </a:pPr>
            <a:r>
              <a:rPr lang="en-US" sz="2800" dirty="0">
                <a:latin typeface="Century Gothic" panose="020B0502020202020204" pitchFamily="34" charset="0"/>
                <a:cs typeface="Aharoni" pitchFamily="2" charset="-79"/>
              </a:rPr>
              <a:t>Students are more conscientious about reviewing their writing.</a:t>
            </a:r>
          </a:p>
        </p:txBody>
      </p:sp>
      <p:sp>
        <p:nvSpPr>
          <p:cNvPr id="5" name="Rectangle 4"/>
          <p:cNvSpPr/>
          <p:nvPr/>
        </p:nvSpPr>
        <p:spPr>
          <a:xfrm>
            <a:off x="192505" y="95071"/>
            <a:ext cx="8534400" cy="1200329"/>
          </a:xfrm>
          <a:prstGeom prst="rect">
            <a:avLst/>
          </a:prstGeom>
        </p:spPr>
        <p:txBody>
          <a:bodyPr wrap="square">
            <a:spAutoFit/>
          </a:bodyPr>
          <a:lstStyle/>
          <a:p>
            <a:pPr algn="ctr"/>
            <a:r>
              <a:rPr lang="en-US" sz="36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Why You Should Host a Student-staffed Writing Center at Your School</a:t>
            </a:r>
          </a:p>
        </p:txBody>
      </p:sp>
      <p:sp>
        <p:nvSpPr>
          <p:cNvPr id="6" name="Rectangle 5"/>
          <p:cNvSpPr/>
          <p:nvPr/>
        </p:nvSpPr>
        <p:spPr>
          <a:xfrm>
            <a:off x="5105400" y="6280963"/>
            <a:ext cx="3123356" cy="369332"/>
          </a:xfrm>
          <a:prstGeom prst="rect">
            <a:avLst/>
          </a:prstGeom>
        </p:spPr>
        <p:txBody>
          <a:bodyPr wrap="none">
            <a:spAutoFit/>
          </a:bodyPr>
          <a:lstStyle/>
          <a:p>
            <a:r>
              <a:rPr lang="en-US" dirty="0">
                <a:hlinkClick r:id="rId3"/>
              </a:rPr>
              <a:t>https://youtu.be/HrVDyJKJcN8</a:t>
            </a:r>
            <a:r>
              <a:rPr lang="en-US" dirty="0"/>
              <a:t> </a:t>
            </a:r>
          </a:p>
        </p:txBody>
      </p:sp>
    </p:spTree>
    <p:extLst>
      <p:ext uri="{BB962C8B-B14F-4D97-AF65-F5344CB8AC3E}">
        <p14:creationId xmlns:p14="http://schemas.microsoft.com/office/powerpoint/2010/main" val="4022833004"/>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81000"/>
            <a:ext cx="9144000" cy="1143000"/>
          </a:xfrm>
        </p:spPr>
        <p:txBody>
          <a:bodyPr>
            <a:noAutofit/>
          </a:bodyPr>
          <a:lstStyle/>
          <a:p>
            <a:pPr algn="ctr"/>
            <a:r>
              <a:rPr lang="en-US" sz="7200" dirty="0">
                <a:ln w="38100">
                  <a:solidFill>
                    <a:schemeClr val="tx1"/>
                  </a:solidFill>
                </a:ln>
                <a:solidFill>
                  <a:srgbClr val="7030A0"/>
                </a:solidFill>
                <a:latin typeface="Century Gothic" panose="020B0502020202020204" pitchFamily="34" charset="0"/>
                <a:cs typeface="Aharoni" pitchFamily="2" charset="-79"/>
              </a:rPr>
              <a:t>Lessons Learned</a:t>
            </a:r>
            <a:endParaRPr lang="en-US" sz="7200" dirty="0">
              <a:latin typeface="Century Gothic" panose="020B0502020202020204" pitchFamily="34" charset="0"/>
            </a:endParaRPr>
          </a:p>
        </p:txBody>
      </p:sp>
      <p:sp>
        <p:nvSpPr>
          <p:cNvPr id="5" name="Rectangle 4"/>
          <p:cNvSpPr/>
          <p:nvPr/>
        </p:nvSpPr>
        <p:spPr>
          <a:xfrm>
            <a:off x="381000" y="1679643"/>
            <a:ext cx="8077200" cy="5632311"/>
          </a:xfrm>
          <a:prstGeom prst="rect">
            <a:avLst/>
          </a:prstGeom>
        </p:spPr>
        <p:txBody>
          <a:bodyPr wrap="square">
            <a:spAutoFit/>
          </a:bodyPr>
          <a:lstStyle/>
          <a:p>
            <a:pPr marL="457200" indent="-457200">
              <a:buAutoNum type="arabicPeriod"/>
            </a:pPr>
            <a:r>
              <a:rPr lang="en-US" sz="2400" dirty="0">
                <a:latin typeface="Century Gothic" panose="020B0502020202020204" pitchFamily="34" charset="0"/>
                <a:cs typeface="Aharoni" pitchFamily="2" charset="-79"/>
              </a:rPr>
              <a:t>Educate your staff and students as to what the purpose  of your writing center is and how it works.  Provide ten times the information you think should be sufficient.</a:t>
            </a:r>
          </a:p>
          <a:p>
            <a:pPr marL="457200" indent="-457200">
              <a:buFontTx/>
              <a:buAutoNum type="arabicPeriod"/>
            </a:pPr>
            <a:r>
              <a:rPr lang="en-US" sz="2400" b="1" dirty="0">
                <a:latin typeface="Century Gothic" panose="020B0502020202020204" pitchFamily="34" charset="0"/>
                <a:cs typeface="Aharoni" pitchFamily="2" charset="-79"/>
              </a:rPr>
              <a:t>Advertise, Advertise, Advertise (advertise).</a:t>
            </a:r>
          </a:p>
          <a:p>
            <a:r>
              <a:rPr lang="en-US" sz="2400" dirty="0">
                <a:latin typeface="Century Gothic" panose="020B0502020202020204" pitchFamily="34" charset="0"/>
                <a:cs typeface="Aharoni" pitchFamily="2" charset="-79"/>
              </a:rPr>
              <a:t>3.   Train your coaches in tutoring basics and writing </a:t>
            </a:r>
          </a:p>
          <a:p>
            <a:r>
              <a:rPr lang="en-US" sz="2400" dirty="0">
                <a:latin typeface="Century Gothic" panose="020B0502020202020204" pitchFamily="34" charset="0"/>
                <a:cs typeface="Aharoni" pitchFamily="2" charset="-79"/>
              </a:rPr>
              <a:t>     center  principles, but also prepare them to be    </a:t>
            </a:r>
          </a:p>
          <a:p>
            <a:r>
              <a:rPr lang="en-US" sz="2400" dirty="0">
                <a:latin typeface="Century Gothic" panose="020B0502020202020204" pitchFamily="34" charset="0"/>
                <a:cs typeface="Aharoni" pitchFamily="2" charset="-79"/>
              </a:rPr>
              <a:t>      flexible in their methods.</a:t>
            </a:r>
          </a:p>
          <a:p>
            <a:pPr marL="457200" indent="-457200">
              <a:buAutoNum type="arabicPeriod" startAt="4"/>
            </a:pPr>
            <a:r>
              <a:rPr lang="en-US" sz="2400" dirty="0">
                <a:latin typeface="Century Gothic" panose="020B0502020202020204" pitchFamily="34" charset="0"/>
                <a:cs typeface="Aharoni" pitchFamily="2" charset="-79"/>
              </a:rPr>
              <a:t>Prepared tutors to be brave and “mean.”</a:t>
            </a:r>
          </a:p>
          <a:p>
            <a:pPr marL="457200" indent="-457200">
              <a:buAutoNum type="arabicPeriod" startAt="4"/>
            </a:pPr>
            <a:r>
              <a:rPr lang="en-US" sz="2400" dirty="0">
                <a:latin typeface="Century Gothic" panose="020B0502020202020204" pitchFamily="34" charset="0"/>
                <a:cs typeface="Aharoni" pitchFamily="2" charset="-79"/>
              </a:rPr>
              <a:t>Be patient--it may take a while for students and </a:t>
            </a:r>
          </a:p>
          <a:p>
            <a:r>
              <a:rPr lang="en-US" sz="2400" dirty="0">
                <a:latin typeface="Century Gothic" panose="020B0502020202020204" pitchFamily="34" charset="0"/>
                <a:cs typeface="Aharoni" pitchFamily="2" charset="-79"/>
              </a:rPr>
              <a:t>      teachers to buy into the idea of a writing center.</a:t>
            </a:r>
          </a:p>
          <a:p>
            <a:endParaRPr lang="en-US" sz="2400" dirty="0">
              <a:latin typeface="Century Gothic" panose="020B0502020202020204" pitchFamily="34" charset="0"/>
              <a:cs typeface="Aharoni" pitchFamily="2" charset="-79"/>
            </a:endParaRPr>
          </a:p>
          <a:p>
            <a:endParaRPr lang="en-US" sz="2400" dirty="0">
              <a:latin typeface="Aharoni" pitchFamily="2" charset="-79"/>
              <a:cs typeface="Aharoni" pitchFamily="2" charset="-79"/>
            </a:endParaRPr>
          </a:p>
          <a:p>
            <a:pPr marL="457200" indent="-457200">
              <a:buFontTx/>
              <a:buAutoNum type="arabicPeriod"/>
            </a:pPr>
            <a:endParaRPr lang="en-US" sz="2400" b="1" dirty="0">
              <a:cs typeface="Aharoni" pitchFamily="2" charset="-79"/>
            </a:endParaRPr>
          </a:p>
          <a:p>
            <a:pPr marL="457200" indent="-457200">
              <a:buAutoNum type="arabicPeriod"/>
            </a:pPr>
            <a:endParaRPr lang="en-US" sz="2400" dirty="0">
              <a:latin typeface="Aharoni" pitchFamily="2" charset="-79"/>
              <a:cs typeface="Aharoni" pitchFamily="2" charset="-79"/>
            </a:endParaRPr>
          </a:p>
        </p:txBody>
      </p:sp>
    </p:spTree>
    <p:extLst>
      <p:ext uri="{BB962C8B-B14F-4D97-AF65-F5344CB8AC3E}">
        <p14:creationId xmlns:p14="http://schemas.microsoft.com/office/powerpoint/2010/main" val="2083825259"/>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971800"/>
            <a:ext cx="9144000" cy="1143000"/>
          </a:xfrm>
        </p:spPr>
        <p:txBody>
          <a:bodyPr>
            <a:noAutofit/>
          </a:bodyPr>
          <a:lstStyle/>
          <a:p>
            <a:pPr algn="ctr"/>
            <a:r>
              <a:rPr lang="en-US" sz="6000" dirty="0">
                <a:ln w="38100">
                  <a:solidFill>
                    <a:schemeClr val="tx1"/>
                  </a:solidFill>
                </a:ln>
                <a:solidFill>
                  <a:srgbClr val="7030A0"/>
                </a:solidFill>
                <a:latin typeface="Century Gothic" panose="020B0502020202020204" pitchFamily="34" charset="0"/>
                <a:cs typeface="Aharoni" pitchFamily="2" charset="-79"/>
              </a:rPr>
              <a:t>Resources to Help</a:t>
            </a:r>
            <a:br>
              <a:rPr lang="en-US" sz="6000" dirty="0">
                <a:ln w="38100">
                  <a:solidFill>
                    <a:schemeClr val="tx1"/>
                  </a:solidFill>
                </a:ln>
                <a:solidFill>
                  <a:srgbClr val="7030A0"/>
                </a:solidFill>
                <a:latin typeface="Century Gothic" panose="020B0502020202020204" pitchFamily="34" charset="0"/>
                <a:cs typeface="Aharoni" pitchFamily="2" charset="-79"/>
              </a:rPr>
            </a:br>
            <a:r>
              <a:rPr lang="en-US" sz="6000" dirty="0">
                <a:ln w="38100">
                  <a:solidFill>
                    <a:schemeClr val="tx1"/>
                  </a:solidFill>
                </a:ln>
                <a:solidFill>
                  <a:srgbClr val="7030A0"/>
                </a:solidFill>
                <a:latin typeface="Century Gothic" panose="020B0502020202020204" pitchFamily="34" charset="0"/>
                <a:cs typeface="Aharoni" pitchFamily="2" charset="-79"/>
              </a:rPr>
              <a:t>You Create a Writing</a:t>
            </a:r>
            <a:br>
              <a:rPr lang="en-US" sz="6000" dirty="0">
                <a:ln w="38100">
                  <a:solidFill>
                    <a:schemeClr val="tx1"/>
                  </a:solidFill>
                </a:ln>
                <a:solidFill>
                  <a:srgbClr val="7030A0"/>
                </a:solidFill>
                <a:latin typeface="Century Gothic" panose="020B0502020202020204" pitchFamily="34" charset="0"/>
                <a:cs typeface="Aharoni" pitchFamily="2" charset="-79"/>
              </a:rPr>
            </a:br>
            <a:r>
              <a:rPr lang="en-US" sz="6000" dirty="0">
                <a:ln w="38100">
                  <a:solidFill>
                    <a:schemeClr val="tx1"/>
                  </a:solidFill>
                </a:ln>
                <a:solidFill>
                  <a:srgbClr val="7030A0"/>
                </a:solidFill>
                <a:latin typeface="Century Gothic" panose="020B0502020202020204" pitchFamily="34" charset="0"/>
                <a:cs typeface="Aharoni" pitchFamily="2" charset="-79"/>
              </a:rPr>
              <a:t>Center at Your School</a:t>
            </a:r>
            <a:br>
              <a:rPr lang="en-US" sz="4400" dirty="0">
                <a:ln w="38100">
                  <a:solidFill>
                    <a:schemeClr val="tx1"/>
                  </a:solidFill>
                </a:ln>
                <a:solidFill>
                  <a:srgbClr val="7030A0"/>
                </a:solidFill>
                <a:latin typeface="Century Gothic" panose="020B0502020202020204" pitchFamily="34" charset="0"/>
                <a:cs typeface="Aharoni" pitchFamily="2" charset="-79"/>
              </a:rPr>
            </a:br>
            <a:br>
              <a:rPr lang="en-US" sz="4400" dirty="0">
                <a:ln w="38100">
                  <a:solidFill>
                    <a:schemeClr val="tx1"/>
                  </a:solidFill>
                </a:ln>
                <a:solidFill>
                  <a:srgbClr val="7030A0"/>
                </a:solidFill>
                <a:latin typeface="Century Gothic" panose="020B0502020202020204" pitchFamily="34" charset="0"/>
                <a:cs typeface="Aharoni" pitchFamily="2" charset="-79"/>
              </a:rPr>
            </a:br>
            <a:r>
              <a:rPr lang="en-US" sz="4400" dirty="0">
                <a:ln w="38100">
                  <a:solidFill>
                    <a:schemeClr val="tx1"/>
                  </a:solidFill>
                </a:ln>
                <a:solidFill>
                  <a:srgbClr val="7030A0"/>
                </a:solidFill>
                <a:latin typeface="Century Gothic" panose="020B0502020202020204" pitchFamily="34" charset="0"/>
                <a:cs typeface="Aharoni" pitchFamily="2" charset="-79"/>
                <a:hlinkClick r:id="rId3"/>
              </a:rPr>
              <a:t>www.writintitans.weebly.com</a:t>
            </a:r>
            <a:br>
              <a:rPr lang="en-US" sz="4400" dirty="0">
                <a:ln w="38100">
                  <a:solidFill>
                    <a:schemeClr val="tx1"/>
                  </a:solidFill>
                </a:ln>
                <a:solidFill>
                  <a:srgbClr val="7030A0"/>
                </a:solidFill>
                <a:latin typeface="Aharoni" pitchFamily="2" charset="-79"/>
                <a:cs typeface="Aharoni" pitchFamily="2" charset="-79"/>
              </a:rPr>
            </a:br>
            <a:br>
              <a:rPr lang="en-US" sz="4400" dirty="0">
                <a:ln w="38100">
                  <a:solidFill>
                    <a:schemeClr val="tx1"/>
                  </a:solidFill>
                </a:ln>
                <a:solidFill>
                  <a:srgbClr val="7030A0"/>
                </a:solidFill>
                <a:latin typeface="Aharoni" pitchFamily="2" charset="-79"/>
                <a:cs typeface="Aharoni" pitchFamily="2" charset="-79"/>
              </a:rPr>
            </a:br>
            <a:endParaRPr lang="en-US" sz="4400" dirty="0"/>
          </a:p>
        </p:txBody>
      </p:sp>
    </p:spTree>
    <p:extLst>
      <p:ext uri="{BB962C8B-B14F-4D97-AF65-F5344CB8AC3E}">
        <p14:creationId xmlns:p14="http://schemas.microsoft.com/office/powerpoint/2010/main" val="3949080893"/>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3867" y="463815"/>
            <a:ext cx="9144000" cy="1143000"/>
          </a:xfrm>
        </p:spPr>
        <p:txBody>
          <a:bodyPr>
            <a:noAutofit/>
          </a:bodyPr>
          <a:lstStyle/>
          <a:p>
            <a:pPr algn="ctr"/>
            <a:r>
              <a:rPr lang="en-US" sz="8000" dirty="0">
                <a:ln w="38100">
                  <a:solidFill>
                    <a:schemeClr val="tx1"/>
                  </a:solidFill>
                </a:ln>
                <a:solidFill>
                  <a:srgbClr val="7030A0"/>
                </a:solidFill>
                <a:latin typeface="Century Gothic" panose="020B0502020202020204" pitchFamily="34" charset="0"/>
                <a:cs typeface="Aharoni" pitchFamily="2" charset="-79"/>
              </a:rPr>
              <a:t>Works Cited</a:t>
            </a:r>
            <a:endParaRPr lang="en-US" sz="8000" dirty="0">
              <a:latin typeface="Century Gothic" panose="020B0502020202020204" pitchFamily="34" charset="0"/>
            </a:endParaRPr>
          </a:p>
        </p:txBody>
      </p:sp>
      <p:sp>
        <p:nvSpPr>
          <p:cNvPr id="5" name="Rectangle 4"/>
          <p:cNvSpPr/>
          <p:nvPr/>
        </p:nvSpPr>
        <p:spPr>
          <a:xfrm>
            <a:off x="152400" y="1582341"/>
            <a:ext cx="8686800" cy="2308324"/>
          </a:xfrm>
          <a:prstGeom prst="rect">
            <a:avLst/>
          </a:prstGeom>
        </p:spPr>
        <p:txBody>
          <a:bodyPr wrap="square">
            <a:spAutoFit/>
          </a:bodyPr>
          <a:lstStyle/>
          <a:p>
            <a:endParaRPr lang="en-US" dirty="0">
              <a:latin typeface="Century Gothic" panose="020B0502020202020204" pitchFamily="34" charset="0"/>
              <a:cs typeface="Aharoni" pitchFamily="2" charset="-79"/>
            </a:endParaRPr>
          </a:p>
          <a:p>
            <a:r>
              <a:rPr lang="en-US" dirty="0">
                <a:latin typeface="Century Gothic" panose="020B0502020202020204" pitchFamily="34" charset="0"/>
                <a:cs typeface="Aharoni" pitchFamily="2" charset="-79"/>
              </a:rPr>
              <a:t>Kent, Richard.  </a:t>
            </a:r>
            <a:r>
              <a:rPr lang="en-US" i="1" dirty="0">
                <a:latin typeface="Century Gothic" panose="020B0502020202020204" pitchFamily="34" charset="0"/>
                <a:cs typeface="Aharoni" pitchFamily="2" charset="-79"/>
              </a:rPr>
              <a:t>A Guide to Creating Student-Staffed Writing Centers:  </a:t>
            </a:r>
          </a:p>
          <a:p>
            <a:r>
              <a:rPr lang="en-US" i="1" dirty="0">
                <a:latin typeface="Century Gothic" panose="020B0502020202020204" pitchFamily="34" charset="0"/>
                <a:cs typeface="Aharoni" pitchFamily="2" charset="-79"/>
              </a:rPr>
              <a:t>	Grades 6-12.</a:t>
            </a:r>
            <a:r>
              <a:rPr lang="en-US" dirty="0">
                <a:latin typeface="Century Gothic" panose="020B0502020202020204" pitchFamily="34" charset="0"/>
                <a:cs typeface="Aharoni" pitchFamily="2" charset="-79"/>
              </a:rPr>
              <a:t>  New York:  Peter Lang, 2006.  Print.</a:t>
            </a:r>
          </a:p>
          <a:p>
            <a:endParaRPr lang="en-US" dirty="0">
              <a:latin typeface="Century Gothic" panose="020B0502020202020204" pitchFamily="34" charset="0"/>
              <a:cs typeface="Aharoni" pitchFamily="2" charset="-79"/>
            </a:endParaRPr>
          </a:p>
          <a:p>
            <a:r>
              <a:rPr lang="en-US" dirty="0">
                <a:latin typeface="Century Gothic" panose="020B0502020202020204" pitchFamily="34" charset="0"/>
                <a:cs typeface="Aharoni" pitchFamily="2" charset="-79"/>
              </a:rPr>
              <a:t>McKinney, Jackie </a:t>
            </a:r>
            <a:r>
              <a:rPr lang="en-US" dirty="0" err="1">
                <a:latin typeface="Century Gothic" panose="020B0502020202020204" pitchFamily="34" charset="0"/>
                <a:cs typeface="Aharoni" pitchFamily="2" charset="-79"/>
              </a:rPr>
              <a:t>Grutsch</a:t>
            </a:r>
            <a:r>
              <a:rPr lang="en-US" dirty="0">
                <a:latin typeface="Century Gothic" panose="020B0502020202020204" pitchFamily="34" charset="0"/>
                <a:cs typeface="Aharoni" pitchFamily="2" charset="-79"/>
              </a:rPr>
              <a:t>.  </a:t>
            </a:r>
            <a:r>
              <a:rPr lang="en-US" i="1" dirty="0">
                <a:latin typeface="Century Gothic" panose="020B0502020202020204" pitchFamily="34" charset="0"/>
                <a:cs typeface="Aharoni" pitchFamily="2" charset="-79"/>
              </a:rPr>
              <a:t>Peripheral Visions for Writing Centers</a:t>
            </a:r>
            <a:r>
              <a:rPr lang="en-US" dirty="0">
                <a:latin typeface="Century Gothic" panose="020B0502020202020204" pitchFamily="34" charset="0"/>
                <a:cs typeface="Aharoni" pitchFamily="2" charset="-79"/>
              </a:rPr>
              <a:t>.  Logan, UT:  	Utah State,  2013.  Print.</a:t>
            </a:r>
          </a:p>
          <a:p>
            <a:endParaRPr lang="en-US" dirty="0">
              <a:latin typeface="Century Gothic" panose="020B0502020202020204" pitchFamily="34" charset="0"/>
            </a:endParaRPr>
          </a:p>
          <a:p>
            <a:r>
              <a:rPr lang="en-US" dirty="0">
                <a:latin typeface="Century Gothic" panose="020B0502020202020204" pitchFamily="34" charset="0"/>
              </a:rPr>
              <a:t>  </a:t>
            </a:r>
          </a:p>
        </p:txBody>
      </p:sp>
      <p:sp>
        <p:nvSpPr>
          <p:cNvPr id="6" name="Rectangle 5"/>
          <p:cNvSpPr/>
          <p:nvPr/>
        </p:nvSpPr>
        <p:spPr>
          <a:xfrm>
            <a:off x="135467" y="3581400"/>
            <a:ext cx="8651132" cy="2585323"/>
          </a:xfrm>
          <a:prstGeom prst="rect">
            <a:avLst/>
          </a:prstGeom>
        </p:spPr>
        <p:txBody>
          <a:bodyPr wrap="square">
            <a:spAutoFit/>
          </a:bodyPr>
          <a:lstStyle/>
          <a:p>
            <a:endParaRPr lang="en-US" dirty="0">
              <a:latin typeface="Aharoni" pitchFamily="2" charset="-79"/>
              <a:cs typeface="Aharoni" pitchFamily="2" charset="-79"/>
            </a:endParaRPr>
          </a:p>
          <a:p>
            <a:r>
              <a:rPr lang="en-US" u="sng" dirty="0">
                <a:latin typeface="Century Gothic" panose="020B0502020202020204" pitchFamily="34" charset="0"/>
                <a:cs typeface="Aharoni" pitchFamily="2" charset="-79"/>
              </a:rPr>
              <a:t>Suggested Readings:</a:t>
            </a:r>
          </a:p>
          <a:p>
            <a:r>
              <a:rPr lang="en-US" dirty="0">
                <a:latin typeface="Century Gothic" panose="020B0502020202020204" pitchFamily="34" charset="0"/>
                <a:cs typeface="Aharoni" pitchFamily="2" charset="-79"/>
              </a:rPr>
              <a:t>Farrell, Pamela B.  </a:t>
            </a:r>
            <a:r>
              <a:rPr lang="en-US" i="1" dirty="0">
                <a:latin typeface="Century Gothic" panose="020B0502020202020204" pitchFamily="34" charset="0"/>
                <a:cs typeface="Aharoni" pitchFamily="2" charset="-79"/>
              </a:rPr>
              <a:t>The High School Writing Center:  Establishing and </a:t>
            </a:r>
          </a:p>
          <a:p>
            <a:r>
              <a:rPr lang="en-US" i="1" dirty="0">
                <a:latin typeface="Century Gothic" panose="020B0502020202020204" pitchFamily="34" charset="0"/>
                <a:cs typeface="Aharoni" pitchFamily="2" charset="-79"/>
              </a:rPr>
              <a:t>	Maintaining One</a:t>
            </a:r>
            <a:r>
              <a:rPr lang="en-US" dirty="0">
                <a:latin typeface="Century Gothic" panose="020B0502020202020204" pitchFamily="34" charset="0"/>
                <a:cs typeface="Aharoni" pitchFamily="2" charset="-79"/>
              </a:rPr>
              <a:t>.  Urbana, IL;  NCTE, 1989. Print.</a:t>
            </a:r>
          </a:p>
          <a:p>
            <a:endParaRPr lang="en-US" dirty="0">
              <a:latin typeface="Century Gothic" panose="020B0502020202020204" pitchFamily="34" charset="0"/>
              <a:cs typeface="Aharoni" pitchFamily="2" charset="-79"/>
            </a:endParaRPr>
          </a:p>
          <a:p>
            <a:r>
              <a:rPr lang="en-US" dirty="0" err="1">
                <a:latin typeface="Century Gothic" panose="020B0502020202020204" pitchFamily="34" charset="0"/>
                <a:cs typeface="Aharoni" pitchFamily="2" charset="-79"/>
              </a:rPr>
              <a:t>Fels</a:t>
            </a:r>
            <a:r>
              <a:rPr lang="en-US" dirty="0">
                <a:latin typeface="Century Gothic" panose="020B0502020202020204" pitchFamily="34" charset="0"/>
                <a:cs typeface="Aharoni" pitchFamily="2" charset="-79"/>
              </a:rPr>
              <a:t>, Dawn and Jennifer Wells.  </a:t>
            </a:r>
            <a:r>
              <a:rPr lang="en-US" i="1" dirty="0">
                <a:latin typeface="Century Gothic" panose="020B0502020202020204" pitchFamily="34" charset="0"/>
                <a:cs typeface="Aharoni" pitchFamily="2" charset="-79"/>
              </a:rPr>
              <a:t>The Successful High School Writing Center:  </a:t>
            </a:r>
          </a:p>
          <a:p>
            <a:r>
              <a:rPr lang="en-US" i="1" dirty="0">
                <a:latin typeface="Century Gothic" panose="020B0502020202020204" pitchFamily="34" charset="0"/>
                <a:cs typeface="Aharoni" pitchFamily="2" charset="-79"/>
              </a:rPr>
              <a:t>	Building the Best Program for Your School.</a:t>
            </a:r>
            <a:r>
              <a:rPr lang="en-US" dirty="0">
                <a:latin typeface="Century Gothic" panose="020B0502020202020204" pitchFamily="34" charset="0"/>
                <a:cs typeface="Aharoni" pitchFamily="2" charset="-79"/>
              </a:rPr>
              <a:t>  New York:  Teacher’s 	College,  2011. Print.</a:t>
            </a:r>
          </a:p>
          <a:p>
            <a:endParaRPr lang="en-US" dirty="0">
              <a:latin typeface="Aharoni" pitchFamily="2" charset="-79"/>
              <a:cs typeface="Aharoni" pitchFamily="2" charset="-79"/>
            </a:endParaRPr>
          </a:p>
        </p:txBody>
      </p:sp>
    </p:spTree>
    <p:extLst>
      <p:ext uri="{BB962C8B-B14F-4D97-AF65-F5344CB8AC3E}">
        <p14:creationId xmlns:p14="http://schemas.microsoft.com/office/powerpoint/2010/main" val="1898117972"/>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782" y="457200"/>
            <a:ext cx="9144000" cy="1143000"/>
          </a:xfrm>
        </p:spPr>
        <p:txBody>
          <a:bodyPr>
            <a:noAutofit/>
          </a:bodyPr>
          <a:lstStyle/>
          <a:p>
            <a:pPr algn="ctr"/>
            <a:r>
              <a:rPr lang="en-US" sz="6000" dirty="0">
                <a:ln w="38100">
                  <a:solidFill>
                    <a:schemeClr val="tx1"/>
                  </a:solidFill>
                </a:ln>
                <a:solidFill>
                  <a:srgbClr val="7030A0"/>
                </a:solidFill>
                <a:latin typeface="Aharoni" pitchFamily="2" charset="-79"/>
                <a:cs typeface="Aharoni" pitchFamily="2" charset="-79"/>
              </a:rPr>
              <a:t>Contact—</a:t>
            </a:r>
            <a:endParaRPr lang="en-US" sz="6000" dirty="0"/>
          </a:p>
        </p:txBody>
      </p:sp>
      <p:sp>
        <p:nvSpPr>
          <p:cNvPr id="5" name="TextBox 4"/>
          <p:cNvSpPr txBox="1"/>
          <p:nvPr/>
        </p:nvSpPr>
        <p:spPr>
          <a:xfrm>
            <a:off x="533400" y="1621304"/>
            <a:ext cx="7467600" cy="2154436"/>
          </a:xfrm>
          <a:prstGeom prst="rect">
            <a:avLst/>
          </a:prstGeom>
          <a:noFill/>
        </p:spPr>
        <p:txBody>
          <a:bodyPr wrap="square" rtlCol="0">
            <a:spAutoFit/>
          </a:bodyPr>
          <a:lstStyle/>
          <a:p>
            <a:endParaRPr lang="en-US" sz="4000" dirty="0">
              <a:latin typeface="Aharoni" pitchFamily="2" charset="-79"/>
              <a:cs typeface="Aharoni" pitchFamily="2" charset="-79"/>
            </a:endParaRPr>
          </a:p>
          <a:p>
            <a:r>
              <a:rPr lang="en-US" sz="4000" dirty="0">
                <a:latin typeface="Aharoni" pitchFamily="2" charset="-79"/>
                <a:cs typeface="Aharoni" pitchFamily="2" charset="-79"/>
              </a:rPr>
              <a:t>Rich Martin—</a:t>
            </a:r>
          </a:p>
          <a:p>
            <a:r>
              <a:rPr lang="en-US" sz="4000" dirty="0">
                <a:latin typeface="Aharoni" pitchFamily="2" charset="-79"/>
                <a:cs typeface="Aharoni" pitchFamily="2" charset="-79"/>
              </a:rPr>
              <a:t>		martinr@unit</a:t>
            </a:r>
            <a:r>
              <a:rPr lang="en-US" sz="5400" dirty="0">
                <a:latin typeface="Aharoni" pitchFamily="2" charset="-79"/>
                <a:cs typeface="Aharoni" pitchFamily="2" charset="-79"/>
              </a:rPr>
              <a:t>11</a:t>
            </a:r>
            <a:r>
              <a:rPr lang="en-US" sz="4000" dirty="0">
                <a:latin typeface="Aharoni" pitchFamily="2" charset="-79"/>
                <a:cs typeface="Aharoni" pitchFamily="2" charset="-79"/>
              </a:rPr>
              <a:t>.org</a:t>
            </a:r>
          </a:p>
        </p:txBody>
      </p:sp>
    </p:spTree>
    <p:extLst>
      <p:ext uri="{BB962C8B-B14F-4D97-AF65-F5344CB8AC3E}">
        <p14:creationId xmlns:p14="http://schemas.microsoft.com/office/powerpoint/2010/main" val="1927905032"/>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5300" y="51984"/>
            <a:ext cx="8077200" cy="1323439"/>
          </a:xfrm>
          <a:prstGeom prst="rect">
            <a:avLst/>
          </a:prstGeom>
        </p:spPr>
        <p:txBody>
          <a:bodyPr wrap="square">
            <a:spAutoFit/>
          </a:bodyPr>
          <a:lstStyle/>
          <a:p>
            <a:pPr algn="ctr"/>
            <a:r>
              <a:rPr lang="en-US" sz="40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What is a Student-staffed </a:t>
            </a:r>
          </a:p>
          <a:p>
            <a:pPr algn="ctr"/>
            <a:r>
              <a:rPr lang="en-US" sz="40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Writing Center?</a:t>
            </a:r>
          </a:p>
        </p:txBody>
      </p:sp>
      <p:sp>
        <p:nvSpPr>
          <p:cNvPr id="5" name="Rectangle 4"/>
          <p:cNvSpPr/>
          <p:nvPr/>
        </p:nvSpPr>
        <p:spPr>
          <a:xfrm>
            <a:off x="76200" y="1366584"/>
            <a:ext cx="8839200" cy="2492990"/>
          </a:xfrm>
          <a:prstGeom prst="rect">
            <a:avLst/>
          </a:prstGeom>
        </p:spPr>
        <p:txBody>
          <a:bodyPr wrap="square">
            <a:spAutoFit/>
          </a:bodyPr>
          <a:lstStyle/>
          <a:p>
            <a:pPr marL="342900" indent="-342900">
              <a:buFont typeface="Arial" pitchFamily="34" charset="0"/>
              <a:buChar char="•"/>
            </a:pPr>
            <a:r>
              <a:rPr lang="en-US" sz="2200" dirty="0">
                <a:latin typeface="Century Gothic" panose="020B0502020202020204" pitchFamily="34" charset="0"/>
                <a:cs typeface="Aharoni" pitchFamily="2" charset="-79"/>
              </a:rPr>
              <a:t>Nancy Grimm identifies three common objectives writing centers share:</a:t>
            </a:r>
          </a:p>
          <a:p>
            <a:r>
              <a:rPr lang="en-US" sz="2200" dirty="0">
                <a:latin typeface="Century Gothic" panose="020B0502020202020204" pitchFamily="34" charset="0"/>
                <a:cs typeface="Aharoni" pitchFamily="2" charset="-79"/>
              </a:rPr>
              <a:t>	  1) A good tutor makes the student do all the work. </a:t>
            </a:r>
          </a:p>
          <a:p>
            <a:r>
              <a:rPr lang="en-US" sz="2200" dirty="0">
                <a:latin typeface="Century Gothic" panose="020B0502020202020204" pitchFamily="34" charset="0"/>
                <a:cs typeface="Aharoni" pitchFamily="2" charset="-79"/>
              </a:rPr>
              <a:t>	  2) The ultimate aim of a tutorial is an independent </a:t>
            </a:r>
          </a:p>
          <a:p>
            <a:r>
              <a:rPr lang="en-US" sz="2200" dirty="0">
                <a:latin typeface="Century Gothic" panose="020B0502020202020204" pitchFamily="34" charset="0"/>
                <a:cs typeface="Aharoni" pitchFamily="2" charset="-79"/>
              </a:rPr>
              <a:t>	      writer.</a:t>
            </a:r>
          </a:p>
          <a:p>
            <a:r>
              <a:rPr lang="en-US" sz="2200" dirty="0">
                <a:latin typeface="Century Gothic" panose="020B0502020202020204" pitchFamily="34" charset="0"/>
                <a:cs typeface="Aharoni" pitchFamily="2" charset="-79"/>
              </a:rPr>
              <a:t>	  3) Our job is to produce better writers, not better writing.	</a:t>
            </a:r>
            <a:r>
              <a:rPr lang="en-US" sz="2400" dirty="0">
                <a:latin typeface="Century Gothic" panose="020B0502020202020204" pitchFamily="34" charset="0"/>
                <a:cs typeface="Aharoni" pitchFamily="2" charset="-79"/>
              </a:rPr>
              <a:t>						</a:t>
            </a:r>
            <a:r>
              <a:rPr lang="en-US" sz="2200" dirty="0">
                <a:latin typeface="Century Gothic" panose="020B0502020202020204" pitchFamily="34" charset="0"/>
                <a:cs typeface="Aharoni" pitchFamily="2" charset="-79"/>
              </a:rPr>
              <a:t>(McKinney 60) </a:t>
            </a:r>
          </a:p>
        </p:txBody>
      </p:sp>
      <p:sp>
        <p:nvSpPr>
          <p:cNvPr id="6" name="Rectangle 5"/>
          <p:cNvSpPr/>
          <p:nvPr/>
        </p:nvSpPr>
        <p:spPr>
          <a:xfrm>
            <a:off x="76200" y="4112345"/>
            <a:ext cx="8610600" cy="2123658"/>
          </a:xfrm>
          <a:prstGeom prst="rect">
            <a:avLst/>
          </a:prstGeom>
        </p:spPr>
        <p:txBody>
          <a:bodyPr wrap="square">
            <a:spAutoFit/>
          </a:bodyPr>
          <a:lstStyle/>
          <a:p>
            <a:pPr marL="342900" indent="-342900">
              <a:buFont typeface="Arial" pitchFamily="34" charset="0"/>
              <a:buChar char="•"/>
            </a:pPr>
            <a:r>
              <a:rPr lang="en-US" sz="2200" dirty="0">
                <a:latin typeface="Century Gothic" panose="020B0502020202020204" pitchFamily="34" charset="0"/>
                <a:cs typeface="Aharoni" pitchFamily="2" charset="-79"/>
              </a:rPr>
              <a:t>Rich Kent— “Writing centers... are places where writers talk with fellow writers about their work in an effort to discover a thesis, overcome procrastination, develop ideas, create an outline, evaluate a draft, or revise a draft.  Writing center staff  members support, tutor, and confer with writers in an effort to encourage and motivate.” 		(Kent 2)</a:t>
            </a:r>
          </a:p>
        </p:txBody>
      </p:sp>
    </p:spTree>
    <p:extLst>
      <p:ext uri="{BB962C8B-B14F-4D97-AF65-F5344CB8AC3E}">
        <p14:creationId xmlns:p14="http://schemas.microsoft.com/office/powerpoint/2010/main" val="2346826475"/>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153400" cy="954107"/>
          </a:xfrm>
          <a:prstGeom prst="rect">
            <a:avLst/>
          </a:prstGeom>
        </p:spPr>
        <p:txBody>
          <a:bodyPr wrap="square">
            <a:spAutoFit/>
          </a:bodyPr>
          <a:lstStyle/>
          <a:p>
            <a:pPr algn="ctr"/>
            <a:r>
              <a:rPr lang="en-US" sz="2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The </a:t>
            </a:r>
            <a:r>
              <a:rPr lang="en-US" sz="2800" b="1" dirty="0" err="1">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Writin</a:t>
            </a:r>
            <a:r>
              <a:rPr lang="en-US" sz="2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 Titan Program </a:t>
            </a:r>
          </a:p>
          <a:p>
            <a:pPr algn="ctr"/>
            <a:r>
              <a:rPr lang="en-US" sz="2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of El Paso-Gridley Junior High and High School</a:t>
            </a:r>
          </a:p>
        </p:txBody>
      </p:sp>
      <p:sp>
        <p:nvSpPr>
          <p:cNvPr id="5" name="TextBox 4"/>
          <p:cNvSpPr txBox="1"/>
          <p:nvPr/>
        </p:nvSpPr>
        <p:spPr>
          <a:xfrm>
            <a:off x="228599" y="1295400"/>
            <a:ext cx="8382001" cy="5909310"/>
          </a:xfrm>
          <a:prstGeom prst="rect">
            <a:avLst/>
          </a:prstGeom>
          <a:noFill/>
        </p:spPr>
        <p:txBody>
          <a:bodyPr wrap="square" rtlCol="0">
            <a:spAutoFit/>
          </a:bodyPr>
          <a:lstStyle/>
          <a:p>
            <a:pPr marL="285750" indent="-285750">
              <a:buFont typeface="Arial" pitchFamily="34" charset="0"/>
              <a:buChar char="•"/>
            </a:pPr>
            <a:r>
              <a:rPr lang="en-US" sz="2400" dirty="0">
                <a:latin typeface="Century Gothic" panose="020B0502020202020204" pitchFamily="34" charset="0"/>
                <a:cs typeface="Aharoni" pitchFamily="2" charset="-79"/>
              </a:rPr>
              <a:t>The </a:t>
            </a:r>
            <a:r>
              <a:rPr lang="en-US" sz="2400" dirty="0" err="1">
                <a:latin typeface="Century Gothic" panose="020B0502020202020204" pitchFamily="34" charset="0"/>
                <a:cs typeface="Aharoni" pitchFamily="2" charset="-79"/>
              </a:rPr>
              <a:t>Writin</a:t>
            </a:r>
            <a:r>
              <a:rPr lang="en-US" sz="2400" dirty="0">
                <a:latin typeface="Century Gothic" panose="020B0502020202020204" pitchFamily="34" charset="0"/>
                <a:cs typeface="Aharoni" pitchFamily="2" charset="-79"/>
              </a:rPr>
              <a:t>’ Titan Program was established in September 2013.  Since that time, our peer tutors (</a:t>
            </a:r>
            <a:r>
              <a:rPr lang="en-US" sz="2400" dirty="0" err="1">
                <a:latin typeface="Century Gothic" panose="020B0502020202020204" pitchFamily="34" charset="0"/>
                <a:cs typeface="Aharoni" pitchFamily="2" charset="-79"/>
              </a:rPr>
              <a:t>Writin</a:t>
            </a:r>
            <a:r>
              <a:rPr lang="en-US" sz="2400" dirty="0">
                <a:latin typeface="Century Gothic" panose="020B0502020202020204" pitchFamily="34" charset="0"/>
                <a:cs typeface="Aharoni" pitchFamily="2" charset="-79"/>
              </a:rPr>
              <a:t>’ Titan Coaches) have  conducted over</a:t>
            </a:r>
            <a:r>
              <a:rPr lang="en-US" sz="3200" dirty="0">
                <a:latin typeface="Century Gothic" panose="020B0502020202020204" pitchFamily="34" charset="0"/>
                <a:cs typeface="Aharoni" pitchFamily="2" charset="-79"/>
              </a:rPr>
              <a:t> </a:t>
            </a:r>
            <a:r>
              <a:rPr lang="en-US" sz="2400" dirty="0">
                <a:latin typeface="Century Gothic" panose="020B0502020202020204" pitchFamily="34" charset="0"/>
                <a:cs typeface="Aharoni" pitchFamily="2" charset="-79"/>
              </a:rPr>
              <a:t>2,000</a:t>
            </a:r>
            <a:r>
              <a:rPr lang="en-US" sz="3200" dirty="0">
                <a:latin typeface="Century Gothic" panose="020B0502020202020204" pitchFamily="34" charset="0"/>
                <a:cs typeface="Aharoni" pitchFamily="2" charset="-79"/>
              </a:rPr>
              <a:t> </a:t>
            </a:r>
            <a:r>
              <a:rPr lang="en-US" sz="2400" dirty="0">
                <a:latin typeface="Century Gothic" panose="020B0502020202020204" pitchFamily="34" charset="0"/>
                <a:cs typeface="Aharoni" pitchFamily="2" charset="-79"/>
              </a:rPr>
              <a:t>sessions with grade school, junior  high, and high school students.  In addition, our coaches have been utilized in assisting Special Ed and ESL students.</a:t>
            </a:r>
          </a:p>
          <a:p>
            <a:pPr marL="285750" indent="-285750">
              <a:buFont typeface="Arial" pitchFamily="34" charset="0"/>
              <a:buChar char="•"/>
            </a:pPr>
            <a:endParaRPr lang="en-US" sz="1000" dirty="0">
              <a:latin typeface="Century Gothic" panose="020B0502020202020204" pitchFamily="34" charset="0"/>
              <a:cs typeface="Aharoni" pitchFamily="2" charset="-79"/>
            </a:endParaRPr>
          </a:p>
          <a:p>
            <a:pPr marL="285750" indent="-285750">
              <a:buFont typeface="Arial" pitchFamily="34" charset="0"/>
              <a:buChar char="•"/>
            </a:pPr>
            <a:r>
              <a:rPr lang="en-US" sz="2400" dirty="0">
                <a:latin typeface="Century Gothic" panose="020B0502020202020204" pitchFamily="34" charset="0"/>
                <a:cs typeface="Aharoni" pitchFamily="2" charset="-79"/>
              </a:rPr>
              <a:t>Our Mission:</a:t>
            </a:r>
          </a:p>
          <a:p>
            <a:pPr marL="800100" lvl="1" indent="-342900">
              <a:buFont typeface="Arial" pitchFamily="34" charset="0"/>
              <a:buChar char="•"/>
            </a:pPr>
            <a:r>
              <a:rPr lang="en-US" sz="2400" dirty="0">
                <a:latin typeface="Century Gothic" panose="020B0502020202020204" pitchFamily="34" charset="0"/>
                <a:cs typeface="Aharoni" pitchFamily="2" charset="-79"/>
              </a:rPr>
              <a:t>To help students become more capable, knowledgeable writers through collaboration</a:t>
            </a:r>
          </a:p>
          <a:p>
            <a:pPr marL="800100" lvl="1" indent="-342900">
              <a:buFont typeface="Arial" pitchFamily="34" charset="0"/>
              <a:buChar char="•"/>
            </a:pPr>
            <a:r>
              <a:rPr lang="en-US" sz="2400" dirty="0">
                <a:latin typeface="Century Gothic" panose="020B0502020202020204" pitchFamily="34" charset="0"/>
                <a:cs typeface="Aharoni" pitchFamily="2" charset="-79"/>
              </a:rPr>
              <a:t>To not just assist writers with the task at hand, but to share and practice skills with writers they’ll find helpful in the future (“Give a man a fish and he eats for a day.  Teach a man to fish and he eats for life”).</a:t>
            </a:r>
          </a:p>
          <a:p>
            <a:pPr marL="742950" lvl="1" indent="-285750">
              <a:buFont typeface="Arial" pitchFamily="34" charset="0"/>
              <a:buChar char="•"/>
            </a:pPr>
            <a:endParaRPr lang="en-US" sz="2400" dirty="0">
              <a:latin typeface="Aharoni" pitchFamily="2" charset="-79"/>
              <a:cs typeface="Aharoni" pitchFamily="2" charset="-79"/>
            </a:endParaRPr>
          </a:p>
        </p:txBody>
      </p:sp>
    </p:spTree>
    <p:extLst>
      <p:ext uri="{BB962C8B-B14F-4D97-AF65-F5344CB8AC3E}">
        <p14:creationId xmlns:p14="http://schemas.microsoft.com/office/powerpoint/2010/main" val="1808572880"/>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43000"/>
          </a:xfrm>
        </p:spPr>
        <p:txBody>
          <a:bodyPr>
            <a:noAutofit/>
          </a:bodyPr>
          <a:lstStyle/>
          <a:p>
            <a:pPr algn="ctr"/>
            <a:r>
              <a:rPr lang="en-US" sz="8000" dirty="0">
                <a:ln w="38100">
                  <a:solidFill>
                    <a:schemeClr val="tx1"/>
                  </a:solidFill>
                </a:ln>
                <a:solidFill>
                  <a:srgbClr val="7030A0"/>
                </a:solidFill>
                <a:latin typeface="Century Gothic" panose="020B0502020202020204" pitchFamily="34" charset="0"/>
                <a:cs typeface="Aharoni" pitchFamily="2" charset="-79"/>
              </a:rPr>
              <a:t>How It Works</a:t>
            </a:r>
            <a:endParaRPr lang="en-US" sz="8000" dirty="0">
              <a:latin typeface="Century Gothic" panose="020B0502020202020204" pitchFamily="34" charset="0"/>
            </a:endParaRPr>
          </a:p>
        </p:txBody>
      </p:sp>
      <p:sp>
        <p:nvSpPr>
          <p:cNvPr id="5" name="Rectangle 4"/>
          <p:cNvSpPr/>
          <p:nvPr/>
        </p:nvSpPr>
        <p:spPr>
          <a:xfrm>
            <a:off x="304800" y="1066800"/>
            <a:ext cx="8458200" cy="4893647"/>
          </a:xfrm>
          <a:prstGeom prst="rect">
            <a:avLst/>
          </a:prstGeom>
        </p:spPr>
        <p:txBody>
          <a:bodyPr wrap="square">
            <a:spAutoFit/>
          </a:bodyPr>
          <a:lstStyle/>
          <a:p>
            <a:r>
              <a:rPr lang="en-US" sz="2400" dirty="0">
                <a:latin typeface="Century Gothic" panose="020B0502020202020204" pitchFamily="34" charset="0"/>
                <a:cs typeface="Aharoni" pitchFamily="2" charset="-79"/>
              </a:rPr>
              <a:t>1st—</a:t>
            </a:r>
          </a:p>
          <a:p>
            <a:r>
              <a:rPr lang="en-US" sz="2400" dirty="0">
                <a:latin typeface="Century Gothic" panose="020B0502020202020204" pitchFamily="34" charset="0"/>
                <a:cs typeface="Aharoni" pitchFamily="2" charset="-79"/>
              </a:rPr>
              <a:t>--A student who wants help with a writing assignment requests a pass from their teacher to come see us.</a:t>
            </a:r>
          </a:p>
          <a:p>
            <a:r>
              <a:rPr lang="en-US" sz="2400" dirty="0">
                <a:latin typeface="Century Gothic" panose="020B0502020202020204" pitchFamily="34" charset="0"/>
                <a:cs typeface="Aharoni" pitchFamily="2" charset="-79"/>
              </a:rPr>
              <a:t>				OR</a:t>
            </a:r>
          </a:p>
          <a:p>
            <a:r>
              <a:rPr lang="en-US" sz="2400" dirty="0">
                <a:latin typeface="Century Gothic" panose="020B0502020202020204" pitchFamily="34" charset="0"/>
                <a:cs typeface="Aharoni" pitchFamily="2" charset="-79"/>
              </a:rPr>
              <a:t>--A teacher gives a struggling student a pass.</a:t>
            </a:r>
          </a:p>
          <a:p>
            <a:endParaRPr lang="en-US" sz="2400" dirty="0">
              <a:latin typeface="Century Gothic" panose="020B0502020202020204" pitchFamily="34" charset="0"/>
              <a:cs typeface="Aharoni" pitchFamily="2" charset="-79"/>
            </a:endParaRPr>
          </a:p>
          <a:p>
            <a:r>
              <a:rPr lang="en-US" sz="2400" dirty="0">
                <a:latin typeface="Century Gothic" panose="020B0502020202020204" pitchFamily="34" charset="0"/>
                <a:cs typeface="Aharoni" pitchFamily="2" charset="-79"/>
              </a:rPr>
              <a:t>2</a:t>
            </a:r>
            <a:r>
              <a:rPr lang="en-US" sz="2400" baseline="30000" dirty="0">
                <a:latin typeface="Century Gothic" panose="020B0502020202020204" pitchFamily="34" charset="0"/>
                <a:cs typeface="Aharoni" pitchFamily="2" charset="-79"/>
              </a:rPr>
              <a:t>nd</a:t>
            </a:r>
            <a:r>
              <a:rPr lang="en-US" sz="2400" dirty="0">
                <a:latin typeface="Century Gothic" panose="020B0502020202020204" pitchFamily="34" charset="0"/>
                <a:cs typeface="Aharoni" pitchFamily="2" charset="-79"/>
              </a:rPr>
              <a:t>—</a:t>
            </a:r>
          </a:p>
          <a:p>
            <a:r>
              <a:rPr lang="en-US" sz="2400" dirty="0">
                <a:latin typeface="Century Gothic" panose="020B0502020202020204" pitchFamily="34" charset="0"/>
                <a:cs typeface="Aharoni" pitchFamily="2" charset="-79"/>
              </a:rPr>
              <a:t>--The coach helps the student over study hall.</a:t>
            </a:r>
          </a:p>
          <a:p>
            <a:endParaRPr lang="en-US" sz="2400" dirty="0">
              <a:latin typeface="Century Gothic" panose="020B0502020202020204" pitchFamily="34" charset="0"/>
              <a:cs typeface="Aharoni" pitchFamily="2" charset="-79"/>
            </a:endParaRPr>
          </a:p>
          <a:p>
            <a:r>
              <a:rPr lang="en-US" sz="2400" dirty="0">
                <a:latin typeface="Century Gothic" panose="020B0502020202020204" pitchFamily="34" charset="0"/>
                <a:cs typeface="Aharoni" pitchFamily="2" charset="-79"/>
              </a:rPr>
              <a:t>3</a:t>
            </a:r>
            <a:r>
              <a:rPr lang="en-US" sz="2400" baseline="30000" dirty="0">
                <a:latin typeface="Century Gothic" panose="020B0502020202020204" pitchFamily="34" charset="0"/>
                <a:cs typeface="Aharoni" pitchFamily="2" charset="-79"/>
              </a:rPr>
              <a:t>rd</a:t>
            </a:r>
            <a:r>
              <a:rPr lang="en-US" sz="2400" dirty="0">
                <a:latin typeface="Century Gothic" panose="020B0502020202020204" pitchFamily="34" charset="0"/>
                <a:cs typeface="Aharoni" pitchFamily="2" charset="-79"/>
              </a:rPr>
              <a:t>—</a:t>
            </a:r>
          </a:p>
          <a:p>
            <a:r>
              <a:rPr lang="en-US" sz="2400" dirty="0">
                <a:latin typeface="Century Gothic" panose="020B0502020202020204" pitchFamily="34" charset="0"/>
                <a:cs typeface="Aharoni" pitchFamily="2" charset="-79"/>
              </a:rPr>
              <a:t>--The coach records the coaching session in the logbook and reports back to the teacher on the progress that was made.</a:t>
            </a:r>
          </a:p>
        </p:txBody>
      </p:sp>
      <p:sp>
        <p:nvSpPr>
          <p:cNvPr id="3" name="Rectangle 2"/>
          <p:cNvSpPr/>
          <p:nvPr/>
        </p:nvSpPr>
        <p:spPr>
          <a:xfrm>
            <a:off x="5105400" y="6248400"/>
            <a:ext cx="3015762" cy="369332"/>
          </a:xfrm>
          <a:prstGeom prst="rect">
            <a:avLst/>
          </a:prstGeom>
        </p:spPr>
        <p:txBody>
          <a:bodyPr wrap="none">
            <a:spAutoFit/>
          </a:bodyPr>
          <a:lstStyle/>
          <a:p>
            <a:r>
              <a:rPr lang="en-US" dirty="0">
                <a:hlinkClick r:id="rId3"/>
              </a:rPr>
              <a:t>https://youtu.be/ilPvQryRYZ4</a:t>
            </a:r>
            <a:r>
              <a:rPr lang="en-US" dirty="0"/>
              <a:t> </a:t>
            </a:r>
          </a:p>
        </p:txBody>
      </p:sp>
    </p:spTree>
    <p:extLst>
      <p:ext uri="{BB962C8B-B14F-4D97-AF65-F5344CB8AC3E}">
        <p14:creationId xmlns:p14="http://schemas.microsoft.com/office/powerpoint/2010/main" val="3822207597"/>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1180"/>
            <a:ext cx="8534400" cy="830997"/>
          </a:xfrm>
          <a:prstGeom prst="rect">
            <a:avLst/>
          </a:prstGeom>
        </p:spPr>
        <p:txBody>
          <a:bodyPr wrap="square">
            <a:spAutoFit/>
          </a:bodyPr>
          <a:lstStyle/>
          <a:p>
            <a:pPr algn="ctr"/>
            <a:r>
              <a:rPr lang="en-US" sz="4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Our Guiding Principles</a:t>
            </a:r>
          </a:p>
        </p:txBody>
      </p:sp>
      <p:sp>
        <p:nvSpPr>
          <p:cNvPr id="5" name="TextBox 4"/>
          <p:cNvSpPr txBox="1"/>
          <p:nvPr/>
        </p:nvSpPr>
        <p:spPr>
          <a:xfrm>
            <a:off x="228600" y="1005623"/>
            <a:ext cx="8534400" cy="4708981"/>
          </a:xfrm>
          <a:prstGeom prst="rect">
            <a:avLst/>
          </a:prstGeom>
          <a:noFill/>
        </p:spPr>
        <p:txBody>
          <a:bodyPr wrap="square" rtlCol="0">
            <a:spAutoFit/>
          </a:bodyPr>
          <a:lstStyle/>
          <a:p>
            <a:pPr marL="742950" indent="-742950">
              <a:buFont typeface="+mj-lt"/>
              <a:buAutoNum type="arabicPeriod"/>
            </a:pPr>
            <a:r>
              <a:rPr lang="en-US" sz="2800" dirty="0">
                <a:latin typeface="Century Gothic" panose="020B0502020202020204" pitchFamily="34" charset="0"/>
                <a:cs typeface="Aharoni" pitchFamily="2" charset="-79"/>
              </a:rPr>
              <a:t>Any Student, Any Stage in the </a:t>
            </a:r>
          </a:p>
          <a:p>
            <a:r>
              <a:rPr lang="en-US" sz="2800" dirty="0">
                <a:latin typeface="Century Gothic" panose="020B0502020202020204" pitchFamily="34" charset="0"/>
                <a:cs typeface="Aharoni" pitchFamily="2" charset="-79"/>
              </a:rPr>
              <a:t>       Writing Process</a:t>
            </a:r>
          </a:p>
          <a:p>
            <a:pPr marL="800100" lvl="1" indent="-342900">
              <a:buFont typeface="Arial" pitchFamily="34" charset="0"/>
              <a:buChar char="•"/>
            </a:pPr>
            <a:r>
              <a:rPr lang="en-US" sz="2400" dirty="0">
                <a:latin typeface="Century Gothic" panose="020B0502020202020204" pitchFamily="34" charset="0"/>
                <a:cs typeface="Aharoni" pitchFamily="2" charset="-79"/>
              </a:rPr>
              <a:t>We battle the common stigma of “the writing center is just for struggling writers.”  This is for smart writers actually, because a good writer realizes that everyone can use help.</a:t>
            </a:r>
          </a:p>
          <a:p>
            <a:pPr marL="800100" lvl="1" indent="-342900">
              <a:buFont typeface="Arial" pitchFamily="34" charset="0"/>
              <a:buChar char="•"/>
            </a:pPr>
            <a:r>
              <a:rPr lang="en-US" sz="2400" dirty="0">
                <a:latin typeface="Century Gothic" panose="020B0502020202020204" pitchFamily="34" charset="0"/>
                <a:cs typeface="Aharoni" pitchFamily="2" charset="-79"/>
              </a:rPr>
              <a:t>We’re so much more than a “proofreading service.”</a:t>
            </a:r>
          </a:p>
          <a:p>
            <a:pPr marL="742950" indent="-742950">
              <a:buAutoNum type="arabicPeriod" startAt="2"/>
            </a:pPr>
            <a:r>
              <a:rPr lang="en-US" sz="2800" dirty="0">
                <a:latin typeface="Century Gothic" panose="020B0502020202020204" pitchFamily="34" charset="0"/>
                <a:cs typeface="Aharoni" pitchFamily="2" charset="-79"/>
              </a:rPr>
              <a:t>The Student Does All the Work</a:t>
            </a:r>
          </a:p>
          <a:p>
            <a:pPr marL="800100" lvl="1" indent="-342900">
              <a:buFont typeface="Arial" pitchFamily="34" charset="0"/>
              <a:buChar char="•"/>
            </a:pPr>
            <a:r>
              <a:rPr lang="en-US" sz="2400" dirty="0">
                <a:latin typeface="Century Gothic" panose="020B0502020202020204" pitchFamily="34" charset="0"/>
                <a:cs typeface="Aharoni" pitchFamily="2" charset="-79"/>
              </a:rPr>
              <a:t>Coaches support, assist, and encourage writers, </a:t>
            </a:r>
          </a:p>
          <a:p>
            <a:pPr lvl="1"/>
            <a:r>
              <a:rPr lang="en-US" sz="2400" dirty="0">
                <a:latin typeface="Century Gothic" panose="020B0502020202020204" pitchFamily="34" charset="0"/>
                <a:cs typeface="Aharoni" pitchFamily="2" charset="-79"/>
              </a:rPr>
              <a:t>    but do not actually write (unless modeling).</a:t>
            </a:r>
          </a:p>
          <a:p>
            <a:pPr marL="800100" lvl="1" indent="-342900">
              <a:buFont typeface="Arial" pitchFamily="34" charset="0"/>
              <a:buChar char="•"/>
            </a:pPr>
            <a:r>
              <a:rPr lang="en-US" sz="2400" dirty="0">
                <a:latin typeface="Century Gothic" panose="020B0502020202020204" pitchFamily="34" charset="0"/>
                <a:cs typeface="Aharoni" pitchFamily="2" charset="-79"/>
              </a:rPr>
              <a:t>We use a non-directive approach.</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99" y="987206"/>
            <a:ext cx="8610601" cy="5642194"/>
          </a:xfrm>
          <a:prstGeom prst="rect">
            <a:avLst/>
          </a:prstGeom>
        </p:spPr>
      </p:pic>
    </p:spTree>
    <p:extLst>
      <p:ext uri="{BB962C8B-B14F-4D97-AF65-F5344CB8AC3E}">
        <p14:creationId xmlns:p14="http://schemas.microsoft.com/office/powerpoint/2010/main" val="3294289229"/>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0"/>
            <a:ext cx="8534400" cy="830997"/>
          </a:xfrm>
          <a:prstGeom prst="rect">
            <a:avLst/>
          </a:prstGeom>
        </p:spPr>
        <p:txBody>
          <a:bodyPr wrap="square">
            <a:spAutoFit/>
          </a:bodyPr>
          <a:lstStyle/>
          <a:p>
            <a:pPr algn="ctr"/>
            <a:r>
              <a:rPr lang="en-US" sz="4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Our Guiding Principles</a:t>
            </a:r>
          </a:p>
        </p:txBody>
      </p:sp>
      <p:sp>
        <p:nvSpPr>
          <p:cNvPr id="6" name="TextBox 5"/>
          <p:cNvSpPr txBox="1"/>
          <p:nvPr/>
        </p:nvSpPr>
        <p:spPr>
          <a:xfrm>
            <a:off x="199417" y="830997"/>
            <a:ext cx="8382000" cy="5632311"/>
          </a:xfrm>
          <a:prstGeom prst="rect">
            <a:avLst/>
          </a:prstGeom>
          <a:noFill/>
        </p:spPr>
        <p:txBody>
          <a:bodyPr wrap="square" rtlCol="0">
            <a:spAutoFit/>
          </a:bodyPr>
          <a:lstStyle/>
          <a:p>
            <a:pPr marL="342900" indent="-342900">
              <a:buAutoNum type="arabicPeriod" startAt="3"/>
            </a:pPr>
            <a:r>
              <a:rPr lang="en-US" sz="3600" dirty="0">
                <a:latin typeface="Aharoni" pitchFamily="2" charset="-79"/>
                <a:cs typeface="Aharoni" pitchFamily="2" charset="-79"/>
              </a:rPr>
              <a:t>    </a:t>
            </a:r>
            <a:r>
              <a:rPr lang="en-US" sz="3600" dirty="0">
                <a:latin typeface="Century Gothic" panose="020B0502020202020204" pitchFamily="34" charset="0"/>
                <a:cs typeface="Aharoni" pitchFamily="2" charset="-79"/>
              </a:rPr>
              <a:t>Transparency to Teachers, </a:t>
            </a:r>
          </a:p>
          <a:p>
            <a:r>
              <a:rPr lang="en-US" sz="3600" dirty="0">
                <a:latin typeface="Century Gothic" panose="020B0502020202020204" pitchFamily="34" charset="0"/>
                <a:cs typeface="Aharoni" pitchFamily="2" charset="-79"/>
              </a:rPr>
              <a:t>	Confidentiality for Students</a:t>
            </a:r>
          </a:p>
          <a:p>
            <a:pPr marL="800100" lvl="1" indent="-342900">
              <a:buFont typeface="Arial" pitchFamily="34" charset="0"/>
              <a:buChar char="•"/>
            </a:pPr>
            <a:r>
              <a:rPr lang="en-US" sz="2400" dirty="0">
                <a:latin typeface="Century Gothic" panose="020B0502020202020204" pitchFamily="34" charset="0"/>
                <a:cs typeface="Aharoni" pitchFamily="2" charset="-79"/>
              </a:rPr>
              <a:t>Teachers receive a “session summary” following the consultation so they have an accurate account of what their students  accomplished. </a:t>
            </a:r>
          </a:p>
          <a:p>
            <a:pPr marL="800100" lvl="1" indent="-342900">
              <a:buFont typeface="Arial" pitchFamily="34" charset="0"/>
              <a:buChar char="•"/>
            </a:pPr>
            <a:r>
              <a:rPr lang="en-US" sz="2400" dirty="0">
                <a:latin typeface="Century Gothic" panose="020B0502020202020204" pitchFamily="34" charset="0"/>
                <a:cs typeface="Aharoni" pitchFamily="2" charset="-79"/>
              </a:rPr>
              <a:t>Students should feel safe that what happens during a coaching session stays private.</a:t>
            </a:r>
            <a:endParaRPr lang="en-US" sz="3600" dirty="0">
              <a:latin typeface="Century Gothic" panose="020B0502020202020204" pitchFamily="34" charset="0"/>
              <a:cs typeface="Aharoni" pitchFamily="2" charset="-79"/>
            </a:endParaRPr>
          </a:p>
          <a:p>
            <a:pPr marL="742950" indent="-742950">
              <a:buAutoNum type="arabicPeriod" startAt="4"/>
            </a:pPr>
            <a:r>
              <a:rPr lang="en-US" sz="3600" dirty="0">
                <a:latin typeface="Century Gothic" panose="020B0502020202020204" pitchFamily="34" charset="0"/>
                <a:cs typeface="Aharoni" pitchFamily="2" charset="-79"/>
              </a:rPr>
              <a:t>Better Writers, Not Just Better Papers</a:t>
            </a:r>
          </a:p>
          <a:p>
            <a:pPr marL="800100" lvl="1" indent="-342900">
              <a:buFont typeface="Arial" pitchFamily="34" charset="0"/>
              <a:buChar char="•"/>
            </a:pPr>
            <a:r>
              <a:rPr lang="en-US" sz="2400" dirty="0">
                <a:latin typeface="Century Gothic" panose="020B0502020202020204" pitchFamily="34" charset="0"/>
                <a:cs typeface="Aharoni" pitchFamily="2" charset="-79"/>
              </a:rPr>
              <a:t>If students and tutors only focus on earning an A on the assignment at hand, they’re missing out on a valuable learning opportunity.  Coaches should pass along what they know about good writing.</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28600" y="6324599"/>
            <a:ext cx="720849" cy="508001"/>
          </a:xfrm>
          <a:prstGeom prst="rect">
            <a:avLst/>
          </a:prstGeom>
        </p:spPr>
      </p:pic>
    </p:spTree>
    <p:extLst>
      <p:ext uri="{BB962C8B-B14F-4D97-AF65-F5344CB8AC3E}">
        <p14:creationId xmlns:p14="http://schemas.microsoft.com/office/powerpoint/2010/main" val="3344702653"/>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8088"/>
            <a:ext cx="8534400" cy="830997"/>
          </a:xfrm>
          <a:prstGeom prst="rect">
            <a:avLst/>
          </a:prstGeom>
        </p:spPr>
        <p:txBody>
          <a:bodyPr wrap="square">
            <a:spAutoFit/>
          </a:bodyPr>
          <a:lstStyle/>
          <a:p>
            <a:pPr algn="ctr"/>
            <a:r>
              <a:rPr lang="en-US" sz="48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Our Guiding Principles</a:t>
            </a:r>
          </a:p>
        </p:txBody>
      </p:sp>
      <p:sp>
        <p:nvSpPr>
          <p:cNvPr id="5" name="TextBox 4"/>
          <p:cNvSpPr txBox="1"/>
          <p:nvPr/>
        </p:nvSpPr>
        <p:spPr>
          <a:xfrm>
            <a:off x="228600" y="685800"/>
            <a:ext cx="8686800" cy="5078313"/>
          </a:xfrm>
          <a:prstGeom prst="rect">
            <a:avLst/>
          </a:prstGeom>
          <a:noFill/>
        </p:spPr>
        <p:txBody>
          <a:bodyPr wrap="square" rtlCol="0">
            <a:spAutoFit/>
          </a:bodyPr>
          <a:lstStyle/>
          <a:p>
            <a:pPr marL="742950" indent="-742950">
              <a:buAutoNum type="arabicPeriod" startAt="5"/>
            </a:pPr>
            <a:r>
              <a:rPr lang="en-US" sz="9600" dirty="0">
                <a:latin typeface="Century Gothic" panose="020B0502020202020204" pitchFamily="34" charset="0"/>
                <a:cs typeface="Aharoni" pitchFamily="2" charset="-79"/>
              </a:rPr>
              <a:t>Training, </a:t>
            </a:r>
          </a:p>
          <a:p>
            <a:r>
              <a:rPr lang="en-US" sz="9600" dirty="0">
                <a:latin typeface="Century Gothic" panose="020B0502020202020204" pitchFamily="34" charset="0"/>
                <a:cs typeface="Aharoni" pitchFamily="2" charset="-79"/>
              </a:rPr>
              <a:t>  Training, </a:t>
            </a:r>
          </a:p>
          <a:p>
            <a:r>
              <a:rPr lang="en-US" sz="9600" dirty="0">
                <a:latin typeface="Century Gothic" panose="020B0502020202020204" pitchFamily="34" charset="0"/>
                <a:cs typeface="Aharoni" pitchFamily="2" charset="-79"/>
              </a:rPr>
              <a:t>  Training!</a:t>
            </a:r>
          </a:p>
          <a:p>
            <a:endParaRPr lang="en-US" sz="3600" dirty="0">
              <a:latin typeface="Aharoni" pitchFamily="2" charset="-79"/>
              <a:cs typeface="Aharoni" pitchFamily="2" charset="-79"/>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933700"/>
            <a:ext cx="8534400" cy="5765883"/>
          </a:xfrm>
          <a:prstGeom prst="rect">
            <a:avLst/>
          </a:prstGeom>
        </p:spPr>
      </p:pic>
    </p:spTree>
    <p:extLst>
      <p:ext uri="{BB962C8B-B14F-4D97-AF65-F5344CB8AC3E}">
        <p14:creationId xmlns:p14="http://schemas.microsoft.com/office/powerpoint/2010/main" val="3546892814"/>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534400" cy="1200329"/>
          </a:xfrm>
          <a:prstGeom prst="rect">
            <a:avLst/>
          </a:prstGeom>
        </p:spPr>
        <p:txBody>
          <a:bodyPr wrap="square">
            <a:spAutoFit/>
          </a:bodyPr>
          <a:lstStyle/>
          <a:p>
            <a:pPr algn="ctr"/>
            <a:r>
              <a:rPr lang="en-US" sz="36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Why You Should Host a Student-staffed Writing Center at Your School</a:t>
            </a:r>
          </a:p>
        </p:txBody>
      </p:sp>
      <p:sp>
        <p:nvSpPr>
          <p:cNvPr id="6" name="TextBox 5"/>
          <p:cNvSpPr txBox="1"/>
          <p:nvPr/>
        </p:nvSpPr>
        <p:spPr>
          <a:xfrm>
            <a:off x="252663" y="1905000"/>
            <a:ext cx="8735008" cy="2862322"/>
          </a:xfrm>
          <a:prstGeom prst="rect">
            <a:avLst/>
          </a:prstGeom>
          <a:noFill/>
        </p:spPr>
        <p:txBody>
          <a:bodyPr wrap="square" rtlCol="0">
            <a:spAutoFit/>
          </a:bodyPr>
          <a:lstStyle/>
          <a:p>
            <a:pPr marL="342900" indent="-342900">
              <a:buAutoNum type="arabicPeriod"/>
            </a:pPr>
            <a:r>
              <a:rPr lang="en-US" sz="3600" dirty="0">
                <a:latin typeface="Century Gothic" panose="020B0502020202020204" pitchFamily="34" charset="0"/>
                <a:cs typeface="Aharoni" pitchFamily="2" charset="-79"/>
              </a:rPr>
              <a:t>Support for Students</a:t>
            </a:r>
          </a:p>
          <a:p>
            <a:pPr marL="1028700" lvl="1" indent="-571500">
              <a:buFont typeface="Arial" pitchFamily="34" charset="0"/>
              <a:buChar char="•"/>
            </a:pPr>
            <a:r>
              <a:rPr lang="en-US" sz="2400" dirty="0">
                <a:latin typeface="Century Gothic" panose="020B0502020202020204" pitchFamily="34" charset="0"/>
                <a:cs typeface="Aharoni" pitchFamily="2" charset="-79"/>
              </a:rPr>
              <a:t>Collaboration and conversation are key </a:t>
            </a:r>
          </a:p>
          <a:p>
            <a:pPr lvl="1"/>
            <a:r>
              <a:rPr lang="en-US" sz="2400" dirty="0">
                <a:latin typeface="Century Gothic" panose="020B0502020202020204" pitchFamily="34" charset="0"/>
                <a:cs typeface="Aharoni" pitchFamily="2" charset="-79"/>
              </a:rPr>
              <a:t>	 elements of the writing process. </a:t>
            </a:r>
          </a:p>
          <a:p>
            <a:pPr marL="1028700" lvl="1" indent="-571500">
              <a:buFont typeface="Arial" pitchFamily="34" charset="0"/>
              <a:buChar char="•"/>
            </a:pPr>
            <a:r>
              <a:rPr lang="en-US" sz="2400" dirty="0">
                <a:latin typeface="Century Gothic" panose="020B0502020202020204" pitchFamily="34" charset="0"/>
                <a:cs typeface="Aharoni" pitchFamily="2" charset="-79"/>
              </a:rPr>
              <a:t>It provides opportunities to test ideas and expression on a peer.</a:t>
            </a:r>
          </a:p>
          <a:p>
            <a:pPr marL="1028700" lvl="1" indent="-571500">
              <a:buFont typeface="Arial" pitchFamily="34" charset="0"/>
              <a:buChar char="•"/>
            </a:pPr>
            <a:r>
              <a:rPr lang="en-US" sz="2400" dirty="0">
                <a:latin typeface="Century Gothic" panose="020B0502020202020204" pitchFamily="34" charset="0"/>
                <a:cs typeface="Aharoni" pitchFamily="2" charset="-79"/>
              </a:rPr>
              <a:t>It’s an informal, fun resource for any stage in the writing process.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664" y="1905000"/>
            <a:ext cx="8199628" cy="4961467"/>
          </a:xfrm>
          <a:prstGeom prst="rect">
            <a:avLst/>
          </a:prstGeom>
        </p:spPr>
      </p:pic>
    </p:spTree>
    <p:extLst>
      <p:ext uri="{BB962C8B-B14F-4D97-AF65-F5344CB8AC3E}">
        <p14:creationId xmlns:p14="http://schemas.microsoft.com/office/powerpoint/2010/main" val="1809894102"/>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506" y="3978442"/>
            <a:ext cx="8767144" cy="1938992"/>
          </a:xfrm>
          <a:prstGeom prst="rect">
            <a:avLst/>
          </a:prstGeom>
          <a:noFill/>
        </p:spPr>
        <p:txBody>
          <a:bodyPr wrap="none" rtlCol="0">
            <a:spAutoFit/>
          </a:bodyPr>
          <a:lstStyle/>
          <a:p>
            <a:pPr marL="342900" indent="-342900">
              <a:buAutoNum type="arabicPeriod" startAt="3"/>
            </a:pPr>
            <a:r>
              <a:rPr lang="en-US" sz="3600" dirty="0">
                <a:latin typeface="Century Gothic" panose="020B0502020202020204" pitchFamily="34" charset="0"/>
                <a:cs typeface="Aharoni" pitchFamily="2" charset="-79"/>
              </a:rPr>
              <a:t> Support for Differentiated Instruction</a:t>
            </a:r>
          </a:p>
          <a:p>
            <a:pPr marL="1028700" lvl="1" indent="-571500">
              <a:buFont typeface="Arial" pitchFamily="34" charset="0"/>
              <a:buChar char="•"/>
            </a:pPr>
            <a:r>
              <a:rPr lang="en-US" sz="2400" dirty="0">
                <a:latin typeface="Century Gothic" panose="020B0502020202020204" pitchFamily="34" charset="0"/>
                <a:cs typeface="Aharoni" pitchFamily="2" charset="-79"/>
              </a:rPr>
              <a:t>It can support struggling writers and provide</a:t>
            </a:r>
          </a:p>
          <a:p>
            <a:pPr lvl="1"/>
            <a:r>
              <a:rPr lang="en-US" sz="2400" dirty="0">
                <a:latin typeface="Century Gothic" panose="020B0502020202020204" pitchFamily="34" charset="0"/>
                <a:cs typeface="Aharoni" pitchFamily="2" charset="-79"/>
              </a:rPr>
              <a:t>	  enrichment for more advanced writers. </a:t>
            </a:r>
          </a:p>
          <a:p>
            <a:pPr lvl="1"/>
            <a:endParaRPr lang="en-US" sz="3600" dirty="0">
              <a:latin typeface="Aharoni" pitchFamily="2" charset="-79"/>
              <a:cs typeface="Aharoni" pitchFamily="2" charset="-79"/>
            </a:endParaRPr>
          </a:p>
        </p:txBody>
      </p:sp>
      <p:sp>
        <p:nvSpPr>
          <p:cNvPr id="7" name="Rectangle 6"/>
          <p:cNvSpPr/>
          <p:nvPr/>
        </p:nvSpPr>
        <p:spPr>
          <a:xfrm>
            <a:off x="228600" y="381000"/>
            <a:ext cx="8534400" cy="1200329"/>
          </a:xfrm>
          <a:prstGeom prst="rect">
            <a:avLst/>
          </a:prstGeom>
        </p:spPr>
        <p:txBody>
          <a:bodyPr wrap="square">
            <a:spAutoFit/>
          </a:bodyPr>
          <a:lstStyle/>
          <a:p>
            <a:pPr algn="ctr"/>
            <a:r>
              <a:rPr lang="en-US" sz="3600" b="1" dirty="0">
                <a:ln w="17780" cmpd="sng">
                  <a:solidFill>
                    <a:schemeClr val="tx1"/>
                  </a:solidFill>
                  <a:prstDash val="solid"/>
                  <a:miter lim="800000"/>
                </a:ln>
                <a:solidFill>
                  <a:srgbClr val="7030A0"/>
                </a:solidFill>
                <a:effectLst>
                  <a:outerShdw blurRad="50800" algn="tl" rotWithShape="0">
                    <a:srgbClr val="000000"/>
                  </a:outerShdw>
                </a:effectLst>
                <a:latin typeface="Century Gothic" panose="020B0502020202020204" pitchFamily="34" charset="0"/>
                <a:cs typeface="Aharoni" pitchFamily="2" charset="-79"/>
              </a:rPr>
              <a:t>Why You Should Host a Student-staffed Writing Center at Your School</a:t>
            </a:r>
          </a:p>
        </p:txBody>
      </p:sp>
      <p:sp>
        <p:nvSpPr>
          <p:cNvPr id="9" name="TextBox 8"/>
          <p:cNvSpPr txBox="1"/>
          <p:nvPr/>
        </p:nvSpPr>
        <p:spPr>
          <a:xfrm>
            <a:off x="172548" y="2005263"/>
            <a:ext cx="8735008" cy="1754326"/>
          </a:xfrm>
          <a:prstGeom prst="rect">
            <a:avLst/>
          </a:prstGeom>
          <a:noFill/>
        </p:spPr>
        <p:txBody>
          <a:bodyPr wrap="square" rtlCol="0">
            <a:spAutoFit/>
          </a:bodyPr>
          <a:lstStyle/>
          <a:p>
            <a:r>
              <a:rPr lang="en-US" sz="3600" dirty="0">
                <a:latin typeface="Century Gothic" panose="020B0502020202020204" pitchFamily="34" charset="0"/>
                <a:cs typeface="Aharoni" pitchFamily="2" charset="-79"/>
              </a:rPr>
              <a:t>2. Support for Teachers</a:t>
            </a:r>
          </a:p>
          <a:p>
            <a:pPr marL="1028700" lvl="1" indent="-571500">
              <a:buFont typeface="Arial" pitchFamily="34" charset="0"/>
              <a:buChar char="•"/>
            </a:pPr>
            <a:r>
              <a:rPr lang="en-US" sz="2400" dirty="0">
                <a:latin typeface="Century Gothic" panose="020B0502020202020204" pitchFamily="34" charset="0"/>
                <a:cs typeface="Aharoni" pitchFamily="2" charset="-79"/>
              </a:rPr>
              <a:t>It’s difficult to get to every student.</a:t>
            </a:r>
          </a:p>
          <a:p>
            <a:pPr marL="1028700" lvl="1" indent="-571500">
              <a:buFont typeface="Arial" pitchFamily="34" charset="0"/>
              <a:buChar char="•"/>
            </a:pPr>
            <a:r>
              <a:rPr lang="en-US" sz="2400" dirty="0">
                <a:latin typeface="Century Gothic" panose="020B0502020202020204" pitchFamily="34" charset="0"/>
                <a:cs typeface="Aharoni" pitchFamily="2" charset="-79"/>
              </a:rPr>
              <a:t>Teachers outside of English may feel less comfortable teaching the “nuts and bolts.”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507" y="1600731"/>
            <a:ext cx="8606493" cy="5092837"/>
          </a:xfrm>
          <a:prstGeom prst="rect">
            <a:avLst/>
          </a:prstGeom>
        </p:spPr>
      </p:pic>
    </p:spTree>
    <p:extLst>
      <p:ext uri="{BB962C8B-B14F-4D97-AF65-F5344CB8AC3E}">
        <p14:creationId xmlns:p14="http://schemas.microsoft.com/office/powerpoint/2010/main" val="3396946038"/>
      </p:ext>
    </p:extLst>
  </p:cSld>
  <p:clrMapOvr>
    <a:masterClrMapping/>
  </p:clrMapOvr>
  <mc:AlternateContent xmlns:mc="http://schemas.openxmlformats.org/markup-compatibility/2006" xmlns:p14="http://schemas.microsoft.com/office/powerpoint/2010/main">
    <mc:Choice Requires="p14">
      <p:transition spd="slow">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1587</TotalTime>
  <Words>1965</Words>
  <Application>Microsoft Office PowerPoint</Application>
  <PresentationFormat>On-screen Show (4:3)</PresentationFormat>
  <Paragraphs>171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Century Gothic</vt:lpstr>
      <vt:lpstr>Wingdings</vt:lpstr>
      <vt:lpstr>Composite</vt:lpstr>
      <vt:lpstr>PowerPoint Presentation</vt:lpstr>
      <vt:lpstr>PowerPoint Presentation</vt:lpstr>
      <vt:lpstr>PowerPoint Presentation</vt:lpstr>
      <vt:lpstr>How It Works</vt:lpstr>
      <vt:lpstr>PowerPoint Presentation</vt:lpstr>
      <vt:lpstr>PowerPoint Presentation</vt:lpstr>
      <vt:lpstr>PowerPoint Presentation</vt:lpstr>
      <vt:lpstr>PowerPoint Presentation</vt:lpstr>
      <vt:lpstr>PowerPoint Presentation</vt:lpstr>
      <vt:lpstr>PowerPoint Presentation</vt:lpstr>
      <vt:lpstr>Lessons Learned</vt:lpstr>
      <vt:lpstr>Resources to Help You Create a Writing Center at Your School  www.writintitans.weebly.com  </vt:lpstr>
      <vt:lpstr>Works Cited</vt:lpstr>
      <vt:lpstr>Contact—</vt:lpstr>
    </vt:vector>
  </TitlesOfParts>
  <Company>El Paso Gridley CUSD #11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Jackie Martin</cp:lastModifiedBy>
  <cp:revision>83</cp:revision>
  <cp:lastPrinted>2017-10-19T19:54:06Z</cp:lastPrinted>
  <dcterms:created xsi:type="dcterms:W3CDTF">2014-09-27T23:26:30Z</dcterms:created>
  <dcterms:modified xsi:type="dcterms:W3CDTF">2017-10-20T16:57:29Z</dcterms:modified>
</cp:coreProperties>
</file>